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90"/>
  </p:notesMasterIdLst>
  <p:sldIdLst>
    <p:sldId id="1004" r:id="rId2"/>
    <p:sldId id="257" r:id="rId3"/>
    <p:sldId id="1321" r:id="rId4"/>
    <p:sldId id="1314" r:id="rId5"/>
    <p:sldId id="1263" r:id="rId6"/>
    <p:sldId id="1320" r:id="rId7"/>
    <p:sldId id="1322" r:id="rId8"/>
    <p:sldId id="1323" r:id="rId9"/>
    <p:sldId id="1324" r:id="rId10"/>
    <p:sldId id="1333" r:id="rId11"/>
    <p:sldId id="672" r:id="rId12"/>
    <p:sldId id="1325" r:id="rId13"/>
    <p:sldId id="1327" r:id="rId14"/>
    <p:sldId id="1328" r:id="rId15"/>
    <p:sldId id="1329" r:id="rId16"/>
    <p:sldId id="1330" r:id="rId17"/>
    <p:sldId id="1331" r:id="rId18"/>
    <p:sldId id="1332" r:id="rId19"/>
    <p:sldId id="1334" r:id="rId20"/>
    <p:sldId id="1335" r:id="rId21"/>
    <p:sldId id="1347" r:id="rId22"/>
    <p:sldId id="1348" r:id="rId23"/>
    <p:sldId id="1336" r:id="rId24"/>
    <p:sldId id="1337" r:id="rId25"/>
    <p:sldId id="1338" r:id="rId26"/>
    <p:sldId id="1339" r:id="rId27"/>
    <p:sldId id="1340" r:id="rId28"/>
    <p:sldId id="1341" r:id="rId29"/>
    <p:sldId id="1342" r:id="rId30"/>
    <p:sldId id="1343" r:id="rId31"/>
    <p:sldId id="1344" r:id="rId32"/>
    <p:sldId id="1345" r:id="rId33"/>
    <p:sldId id="1349" r:id="rId34"/>
    <p:sldId id="1350" r:id="rId35"/>
    <p:sldId id="1351" r:id="rId36"/>
    <p:sldId id="1352" r:id="rId37"/>
    <p:sldId id="1353" r:id="rId38"/>
    <p:sldId id="1354" r:id="rId39"/>
    <p:sldId id="1356" r:id="rId40"/>
    <p:sldId id="1355" r:id="rId41"/>
    <p:sldId id="1357" r:id="rId42"/>
    <p:sldId id="1358" r:id="rId43"/>
    <p:sldId id="1402" r:id="rId44"/>
    <p:sldId id="1359" r:id="rId45"/>
    <p:sldId id="1360" r:id="rId46"/>
    <p:sldId id="1361" r:id="rId47"/>
    <p:sldId id="1362" r:id="rId48"/>
    <p:sldId id="1363" r:id="rId49"/>
    <p:sldId id="1364" r:id="rId50"/>
    <p:sldId id="1365" r:id="rId51"/>
    <p:sldId id="1366" r:id="rId52"/>
    <p:sldId id="1346" r:id="rId53"/>
    <p:sldId id="1367" r:id="rId54"/>
    <p:sldId id="1368" r:id="rId55"/>
    <p:sldId id="1369" r:id="rId56"/>
    <p:sldId id="1370" r:id="rId57"/>
    <p:sldId id="1371" r:id="rId58"/>
    <p:sldId id="1372" r:id="rId59"/>
    <p:sldId id="1373" r:id="rId60"/>
    <p:sldId id="1374" r:id="rId61"/>
    <p:sldId id="1378" r:id="rId62"/>
    <p:sldId id="1377" r:id="rId63"/>
    <p:sldId id="1379" r:id="rId64"/>
    <p:sldId id="1380" r:id="rId65"/>
    <p:sldId id="1381" r:id="rId66"/>
    <p:sldId id="1375" r:id="rId67"/>
    <p:sldId id="1382" r:id="rId68"/>
    <p:sldId id="1383" r:id="rId69"/>
    <p:sldId id="1384" r:id="rId70"/>
    <p:sldId id="1385" r:id="rId71"/>
    <p:sldId id="1386" r:id="rId72"/>
    <p:sldId id="1376" r:id="rId73"/>
    <p:sldId id="1387" r:id="rId74"/>
    <p:sldId id="1388" r:id="rId75"/>
    <p:sldId id="1389" r:id="rId76"/>
    <p:sldId id="1390" r:id="rId77"/>
    <p:sldId id="1391" r:id="rId78"/>
    <p:sldId id="1392" r:id="rId79"/>
    <p:sldId id="1393" r:id="rId80"/>
    <p:sldId id="1394" r:id="rId81"/>
    <p:sldId id="1395" r:id="rId82"/>
    <p:sldId id="1396" r:id="rId83"/>
    <p:sldId id="1397" r:id="rId84"/>
    <p:sldId id="1398" r:id="rId85"/>
    <p:sldId id="1399" r:id="rId86"/>
    <p:sldId id="1400" r:id="rId87"/>
    <p:sldId id="1401" r:id="rId88"/>
    <p:sldId id="813" r:id="rId89"/>
  </p:sldIdLst>
  <p:sldSz cx="12192000" cy="6858000"/>
  <p:notesSz cx="6858000" cy="9144000"/>
  <p:embeddedFontLst>
    <p:embeddedFont>
      <p:font typeface="G마켓 산스 TTF Bold" panose="02000000000000000000" pitchFamily="2" charset="-127"/>
      <p:bold r:id="rId91"/>
    </p:embeddedFont>
    <p:embeddedFont>
      <p:font typeface="Kim jung chul Gothic Regular" panose="020B0503000000000000" pitchFamily="50" charset="-127"/>
      <p:regular r:id="rId92"/>
    </p:embeddedFont>
    <p:embeddedFont>
      <p:font typeface="Pretendard Black" panose="02000A03000000020004" pitchFamily="2" charset="-127"/>
      <p:bold r:id="rId93"/>
    </p:embeddedFont>
    <p:embeddedFont>
      <p:font typeface="Pretendard Light" panose="02000403000000020004" pitchFamily="2" charset="-127"/>
      <p:regular r:id="rId94"/>
    </p:embeddedFont>
    <p:embeddedFont>
      <p:font typeface="Pretendard Medium" panose="02000603000000020004" pitchFamily="2" charset="-127"/>
      <p:regular r:id="rId95"/>
    </p:embeddedFont>
    <p:embeddedFont>
      <p:font typeface="메이플스토리" panose="02000300000000000000" pitchFamily="2" charset="-127"/>
      <p:regular r:id="rId96"/>
      <p:bold r:id="rId9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050"/>
    <a:srgbClr val="00FF99"/>
    <a:srgbClr val="FF7C80"/>
    <a:srgbClr val="2B2B2B"/>
    <a:srgbClr val="00B050"/>
    <a:srgbClr val="ED7D31"/>
    <a:srgbClr val="0059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20" autoAdjust="0"/>
    <p:restoredTop sz="91676" autoAdjust="0"/>
  </p:normalViewPr>
  <p:slideViewPr>
    <p:cSldViewPr snapToGrid="0">
      <p:cViewPr varScale="1">
        <p:scale>
          <a:sx n="118" d="100"/>
          <a:sy n="118" d="100"/>
        </p:scale>
        <p:origin x="876" y="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1" d="100"/>
          <a:sy n="81" d="100"/>
        </p:scale>
        <p:origin x="2404" y="6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notesMaster" Target="notesMasters/notesMaster1.xml"/><Relationship Id="rId95" Type="http://schemas.openxmlformats.org/officeDocument/2006/relationships/font" Target="fonts/font5.fntdata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font" Target="fonts/font1.fntdata"/><Relationship Id="rId96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font" Target="fonts/font4.fntdata"/><Relationship Id="rId99" Type="http://schemas.openxmlformats.org/officeDocument/2006/relationships/viewProps" Target="viewProps.xml"/><Relationship Id="rId10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font" Target="fonts/font7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2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font" Target="fonts/font3.fntdata"/><Relationship Id="rId98" Type="http://schemas.openxmlformats.org/officeDocument/2006/relationships/presProps" Target="presProps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Kim jung chul Gothic Regular" panose="020B0503000000000000" pitchFamily="50" charset="-127"/>
                <a:ea typeface="Kim jung chul Gothic Regular" panose="020B0503000000000000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Kim jung chul Gothic Regular" panose="020B0503000000000000" pitchFamily="50" charset="-127"/>
                <a:ea typeface="Kim jung chul Gothic Regular" panose="020B0503000000000000" pitchFamily="50" charset="-127"/>
              </a:defRPr>
            </a:lvl1pPr>
          </a:lstStyle>
          <a:p>
            <a:fld id="{A13A867C-D490-40C2-AB8D-A60FA70A9BF5}" type="datetimeFigureOut">
              <a:rPr lang="ko-KR" altLang="en-US" smtClean="0"/>
              <a:pPr/>
              <a:t>2025-09-01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Kim jung chul Gothic Regular" panose="020B0503000000000000" pitchFamily="50" charset="-127"/>
                <a:ea typeface="Kim jung chul Gothic Regular" panose="020B0503000000000000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Kim jung chul Gothic Regular" panose="020B0503000000000000" pitchFamily="50" charset="-127"/>
                <a:ea typeface="Kim jung chul Gothic Regular" panose="020B0503000000000000" pitchFamily="50" charset="-127"/>
              </a:defRPr>
            </a:lvl1pPr>
          </a:lstStyle>
          <a:p>
            <a:fld id="{3E35EA20-6519-4513-9EDC-C89C5369BAE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441664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Kim jung chul Gothic Regular" panose="020B0503000000000000" pitchFamily="50" charset="-127"/>
        <a:ea typeface="Kim jung chul Gothic Regular" panose="020B0503000000000000" pitchFamily="50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Kim jung chul Gothic Regular" panose="020B0503000000000000" pitchFamily="50" charset="-127"/>
        <a:ea typeface="Kim jung chul Gothic Regular" panose="020B0503000000000000" pitchFamily="50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Kim jung chul Gothic Regular" panose="020B0503000000000000" pitchFamily="50" charset="-127"/>
        <a:ea typeface="Kim jung chul Gothic Regular" panose="020B0503000000000000" pitchFamily="50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Kim jung chul Gothic Regular" panose="020B0503000000000000" pitchFamily="50" charset="-127"/>
        <a:ea typeface="Kim jung chul Gothic Regular" panose="020B0503000000000000" pitchFamily="50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Kim jung chul Gothic Regular" panose="020B0503000000000000" pitchFamily="50" charset="-127"/>
        <a:ea typeface="Kim jung chul Gothic Regular" panose="020B0503000000000000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53617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BD468E-31C6-2057-6EBA-C18F4B6DBE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1987C19-D95B-55F3-8F7A-560CF7A036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964C84A-C2D4-9EDB-2F69-B9816F06E8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69567E5-30E8-207E-8B6C-F0ABEA02E69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05374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A9E493-5B47-C0E8-836E-C38576AD7A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71AF01F-228C-8F1A-4379-8E3568C816A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8117FBC-BDD5-A78A-94C3-BFA4E1C056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A1077DE-1773-B539-3D2C-B608440063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07824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4B8E77-0E98-46A9-DEF3-B7E6D19F7D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1614084-36F9-005C-B096-7266A93B1D7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6A2A8BA-7A4F-26F8-DE56-85C6681DF9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25D1AA0-45CE-2F77-AD9F-AFCCD085A41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01872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D8C16B-6F73-3919-EBE2-6C2041A0AE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42B588F-D237-2C17-085C-5B7F470032E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D7925AD-A84E-CD33-6FFC-721AB7805B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786573-A4F1-7D0B-5D34-544E3E36E41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46704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8E4C46-AD55-4648-C8BD-CC67289084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824F624-C3C2-E96F-BBCE-DA01AFB3C05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25FFC8B-9A9C-12F1-788F-6227E9BE8F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2BF48B-0ED9-8089-E0C2-09748C216E9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86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43870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D437C1-6D79-79E1-1A4A-9822221719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0F9B57A-A889-1A72-3A16-60D6AFDB4EE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CC2755D-5592-3ED8-3D01-BF32BDC4BB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745B161-97CA-96F7-7A5E-EC63EB78506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87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95500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7DCA84-D834-7EED-20D1-8EA7A0219F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52C2548-3BDB-0A27-ACDF-B4EE7E71B6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0C03A41-0342-B6B6-15E4-6C583E4249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94762EC-19F5-CEE1-1915-8492FF16486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085365-8376-4996-BDD6-F39608FADAF3}" type="slidenum">
              <a:rPr lang="ko-KR" altLang="en-US" smtClean="0"/>
              <a:t>88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70402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187832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851A71-8B91-0E79-FE90-89675E00A8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0DA500A-9F97-4E1B-E46F-3E269393D2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FF473E4-1C88-A6EF-AE85-8298C73C25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225C25-5BB3-E9AA-720F-BB9DBAD5BF2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085278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229A2D-E048-6AA6-4BF9-D2C98CB0AB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B825C00-6947-B55B-F346-F7D44B34E20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764EE59-589B-75A0-A963-152BB49274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865B8A3-E8B3-F0CC-5633-9A2841F0E4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529377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3BE1D6-3EF8-20A9-7747-797471F6CE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88E28A3-7A3B-9F7E-D598-49DE021DB9F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C6901B2-E7A8-DE0D-567D-6C6708B1C5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4B7CC9A-BEB5-0434-D3D0-F3040EA885A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065702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3B230B-1B5B-7A69-1533-92CBBFC5C6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AF2CAB6-6EFD-889F-1172-19B005D407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262E634-1641-CBD1-9DFF-4B6A0B84B5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C97D7C9-906B-FDC7-7596-7045F557E38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839229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55A5DD-8A5B-1EA6-3A40-29B91CC697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DA0D2F7-F989-3E30-9EE2-8419DEBD9C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9712B09-FC66-D147-7220-7273DBC64A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A56DE85-671C-12F8-BC1E-6582DA2774E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091044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FE9EE9-4C64-992D-1A97-8F00BDC6A6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6F1ED91-672D-2125-0939-1FA87C19AF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88677C7-EE2D-B098-742C-3866E447D2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98F466B-8F63-7A0E-F3E6-91A060EEAC6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10642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F6915F-29E5-5BD0-325E-1F44B26CD7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E01B074-3111-D5FA-DCF6-9F46EFE6DF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23DEB28-0C93-7C3A-F7A8-62D6C07951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EA6F87E-AE83-50C2-5A3A-12E686B022B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76044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009D0C-0730-3FA7-D006-7345AAB817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BBAF2A3-6AB5-1035-43BF-2D5011F42D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1FB6271-4BE0-0899-E10F-BEDE57F775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BEE3F-2E9A-4FD8-8B8A-8619F3E161C0}" type="datetime1">
              <a:rPr lang="ko-KR" altLang="en-US" smtClean="0"/>
              <a:t>2025-09-01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7396ACF-33BF-8F05-8A89-B4A950B2BE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E491FF2-4362-D667-E80C-A0CD33AAE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215008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2160">
          <p15:clr>
            <a:srgbClr val="FBAE40"/>
          </p15:clr>
        </p15:guide>
        <p15:guide id="4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F1932D-9408-4B70-B995-B65AD315E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88" y="1"/>
            <a:ext cx="10515600" cy="1145406"/>
          </a:xfrm>
        </p:spPr>
        <p:txBody>
          <a:bodyPr>
            <a:normAutofit/>
          </a:bodyPr>
          <a:lstStyle>
            <a:lvl1pPr>
              <a:defRPr sz="4800"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8757714-0D4F-E274-0B81-4198785050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787" y="1511166"/>
            <a:ext cx="11701221" cy="4665797"/>
          </a:xfrm>
        </p:spPr>
        <p:txBody>
          <a:bodyPr lIns="90000" rIns="90000"/>
          <a:lstStyle>
            <a:lvl1pPr marL="228600" indent="-228600">
              <a:lnSpc>
                <a:spcPct val="120000"/>
              </a:lnSpc>
              <a:buFont typeface="Wingdings" panose="05000000000000000000" pitchFamily="2" charset="2"/>
              <a:buChar char="§"/>
              <a:defRPr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>
              <a:lnSpc>
                <a:spcPct val="120000"/>
              </a:lnSpc>
              <a:defRPr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>
              <a:lnSpc>
                <a:spcPct val="120000"/>
              </a:lnSpc>
              <a:defRPr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>
              <a:lnSpc>
                <a:spcPct val="120000"/>
              </a:lnSpc>
              <a:defRPr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>
              <a:lnSpc>
                <a:spcPct val="120000"/>
              </a:lnSpc>
              <a:defRPr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9" name="날짜 개체 틀 8">
            <a:extLst>
              <a:ext uri="{FF2B5EF4-FFF2-40B4-BE49-F238E27FC236}">
                <a16:creationId xmlns:a16="http://schemas.microsoft.com/office/drawing/2014/main" id="{2A9EA12E-03D9-7F07-36B9-45CCAAFB09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2025-09-01</a:t>
            </a:fld>
            <a:endParaRPr lang="ko-KR" altLang="en-US"/>
          </a:p>
        </p:txBody>
      </p:sp>
      <p:sp>
        <p:nvSpPr>
          <p:cNvPr id="10" name="바닥글 개체 틀 9">
            <a:extLst>
              <a:ext uri="{FF2B5EF4-FFF2-40B4-BE49-F238E27FC236}">
                <a16:creationId xmlns:a16="http://schemas.microsoft.com/office/drawing/2014/main" id="{73549C7E-B7CA-2916-680F-BE948DD7CF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502BC9AC-AD9B-31DE-3356-B3228C35F2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04024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7" name="그림 개체 틀 6"/>
          <p:cNvSpPr>
            <a:spLocks noGrp="1"/>
          </p:cNvSpPr>
          <p:nvPr>
            <p:ph type="pic" sz="quarter" idx="13"/>
          </p:nvPr>
        </p:nvSpPr>
        <p:spPr>
          <a:xfrm>
            <a:off x="838200" y="1930400"/>
            <a:ext cx="10515600" cy="442595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54C1235-ECD8-45EF-A491-D87AB5849B8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F5E23C3-0E3D-4E4E-8486-D7FB4C073DC1}" type="datetime1">
              <a:rPr lang="ko-KR" altLang="en-US" smtClean="0"/>
              <a:t>2025-09-01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F613B58-6057-4476-7DF4-335938A153C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55D03663-69E4-5E86-E2CF-1E5CB45A8C7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62677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0FFFA81-23D3-040A-78B0-48B808FA7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EC21FE-078C-940B-0151-04DDA663F5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14AD115-409A-442E-434C-D90831860530}"/>
              </a:ext>
            </a:extLst>
          </p:cNvPr>
          <p:cNvSpPr/>
          <p:nvPr/>
        </p:nvSpPr>
        <p:spPr>
          <a:xfrm>
            <a:off x="0" y="6415344"/>
            <a:ext cx="12192000" cy="45719"/>
          </a:xfrm>
          <a:prstGeom prst="rect">
            <a:avLst/>
          </a:prstGeom>
          <a:solidFill>
            <a:srgbClr val="2AEF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 descr="그래픽, 그래픽 디자인, 폰트, 스크린샷이(가) 표시된 사진&#10;&#10;자동 생성된 설명">
            <a:extLst>
              <a:ext uri="{FF2B5EF4-FFF2-40B4-BE49-F238E27FC236}">
                <a16:creationId xmlns:a16="http://schemas.microsoft.com/office/drawing/2014/main" id="{C1FCC00F-7B12-D0C7-C8FF-2632DB2F21B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3752" y="126744"/>
            <a:ext cx="1557011" cy="334766"/>
          </a:xfrm>
          <a:prstGeom prst="rect">
            <a:avLst/>
          </a:prstGeom>
        </p:spPr>
      </p:pic>
      <p:sp>
        <p:nvSpPr>
          <p:cNvPr id="12" name="날짜 개체 틀 11">
            <a:extLst>
              <a:ext uri="{FF2B5EF4-FFF2-40B4-BE49-F238E27FC236}">
                <a16:creationId xmlns:a16="http://schemas.microsoft.com/office/drawing/2014/main" id="{CA45D7C8-4A0F-13D7-9F9C-7A4D3AB80D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38991" y="6470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F5E23C3-0E3D-4E4E-8486-D7FB4C073DC1}" type="datetime1">
              <a:rPr lang="ko-KR" altLang="en-US" smtClean="0"/>
              <a:t>2025-09-01</a:t>
            </a:fld>
            <a:endParaRPr lang="ko-KR" altLang="en-US"/>
          </a:p>
        </p:txBody>
      </p:sp>
      <p:sp>
        <p:nvSpPr>
          <p:cNvPr id="13" name="바닥글 개체 틀 12">
            <a:extLst>
              <a:ext uri="{FF2B5EF4-FFF2-40B4-BE49-F238E27FC236}">
                <a16:creationId xmlns:a16="http://schemas.microsoft.com/office/drawing/2014/main" id="{6BF42AC9-BE86-7782-13FD-7864483A17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61717F22-7FAF-5E74-F536-7D7AA49A51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09809" y="646106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83A2CE0-18CD-4102-B738-4ACFF9E68B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A72B154-9B8C-E7FF-80ED-72C1CA1F70ED}"/>
              </a:ext>
            </a:extLst>
          </p:cNvPr>
          <p:cNvSpPr/>
          <p:nvPr/>
        </p:nvSpPr>
        <p:spPr>
          <a:xfrm>
            <a:off x="0" y="6415344"/>
            <a:ext cx="12192000" cy="45719"/>
          </a:xfrm>
          <a:prstGeom prst="rect">
            <a:avLst/>
          </a:prstGeom>
          <a:solidFill>
            <a:srgbClr val="00F209"/>
          </a:solidFill>
          <a:ln>
            <a:solidFill>
              <a:srgbClr val="00F2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11489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Pretendard Black" panose="02000A03000000020004" pitchFamily="2" charset="-127"/>
          <a:ea typeface="Pretendard Black" panose="02000A03000000020004" pitchFamily="2" charset="-127"/>
          <a:cs typeface="Pretendard Black" panose="02000A03000000020004" pitchFamily="2" charset="-127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Pretendard Medium" panose="02000603000000020004" pitchFamily="2" charset="-127"/>
          <a:ea typeface="Pretendard Medium" panose="02000603000000020004" pitchFamily="2" charset="-127"/>
          <a:cs typeface="Pretendard Medium" panose="02000603000000020004" pitchFamily="2" charset="-127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Pretendard Light" panose="02000403000000020004" pitchFamily="2" charset="-127"/>
          <a:ea typeface="Pretendard Light" panose="02000403000000020004" pitchFamily="2" charset="-127"/>
          <a:cs typeface="Pretendard Light" panose="02000403000000020004" pitchFamily="2" charset="-127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Pretendard Light" panose="02000403000000020004" pitchFamily="2" charset="-127"/>
          <a:ea typeface="Pretendard Light" panose="02000403000000020004" pitchFamily="2" charset="-127"/>
          <a:cs typeface="Pretendard Light" panose="02000403000000020004" pitchFamily="2" charset="-127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Pretendard Light" panose="02000403000000020004" pitchFamily="2" charset="-127"/>
          <a:ea typeface="Pretendard Light" panose="02000403000000020004" pitchFamily="2" charset="-127"/>
          <a:cs typeface="Pretendard Light" panose="02000403000000020004" pitchFamily="2" charset="-127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Pretendard Light" panose="02000403000000020004" pitchFamily="2" charset="-127"/>
          <a:ea typeface="Pretendard Light" panose="02000403000000020004" pitchFamily="2" charset="-127"/>
          <a:cs typeface="Pretendard Light" panose="02000403000000020004" pitchFamily="2" charset="-127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2160">
          <p15:clr>
            <a:srgbClr val="F26B43"/>
          </p15:clr>
        </p15:guide>
        <p15:guide id="4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pandas.pydata.org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pandas.pydata.org/pandas-docs/stable/getting_started/tutorials.html" TargetMode="External"/><Relationship Id="rId4" Type="http://schemas.openxmlformats.org/officeDocument/2006/relationships/hyperlink" Target="https://pandas.pydata.org/docs/user_guide/index.html" TargetMode="Externa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F7CFAE2F-47F6-EEA1-CDAB-7B760B2241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1" name="부제목 10">
            <a:extLst>
              <a:ext uri="{FF2B5EF4-FFF2-40B4-BE49-F238E27FC236}">
                <a16:creationId xmlns:a16="http://schemas.microsoft.com/office/drawing/2014/main" id="{426F0ECB-19B2-131F-DD26-3EB42284331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8F7B74B5-B5F7-640D-B3C3-851FC33AAA70}"/>
              </a:ext>
            </a:extLst>
          </p:cNvPr>
          <p:cNvSpPr txBox="1">
            <a:spLocks/>
          </p:cNvSpPr>
          <p:nvPr/>
        </p:nvSpPr>
        <p:spPr>
          <a:xfrm>
            <a:off x="5900561" y="2541087"/>
            <a:ext cx="853440" cy="93503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defRPr>
            </a:lvl1pPr>
          </a:lstStyle>
          <a:p>
            <a:r>
              <a:rPr lang="en-US" altLang="ko-KR" b="1">
                <a:latin typeface="메이플스토리" panose="020B0600000101010101" charset="-127"/>
                <a:ea typeface="메이플스토리" panose="020B0600000101010101" charset="-127"/>
              </a:rPr>
              <a:t>x</a:t>
            </a:r>
            <a:endParaRPr lang="ko-KR" altLang="en-US" b="1" dirty="0">
              <a:solidFill>
                <a:srgbClr val="0070C0"/>
              </a:solidFill>
              <a:latin typeface="메이플스토리" panose="020B0600000101010101" charset="-127"/>
              <a:ea typeface="메이플스토리" panose="020B0600000101010101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E0953AE-088F-9AFB-6398-0D0313E31F40}"/>
              </a:ext>
            </a:extLst>
          </p:cNvPr>
          <p:cNvGrpSpPr/>
          <p:nvPr/>
        </p:nvGrpSpPr>
        <p:grpSpPr>
          <a:xfrm>
            <a:off x="2251608" y="2636151"/>
            <a:ext cx="7688784" cy="944801"/>
            <a:chOff x="2377440" y="2657237"/>
            <a:chExt cx="7688784" cy="944801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FE6AF814-8890-6693-8C9F-8A534715274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69307" y="2667000"/>
              <a:ext cx="2996917" cy="935038"/>
            </a:xfrm>
            <a:prstGeom prst="rect">
              <a:avLst/>
            </a:prstGeom>
          </p:spPr>
        </p:pic>
        <p:pic>
          <p:nvPicPr>
            <p:cNvPr id="15" name="그림 14" descr="그래픽, 그래픽 디자인, 폰트, 스크린샷이(가) 표시된 사진&#10;&#10;자동 생성된 설명">
              <a:extLst>
                <a:ext uri="{FF2B5EF4-FFF2-40B4-BE49-F238E27FC236}">
                  <a16:creationId xmlns:a16="http://schemas.microsoft.com/office/drawing/2014/main" id="{155763B1-1D5C-1E25-C38C-2BC6E2F4766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77440" y="2657237"/>
              <a:ext cx="3459480" cy="744910"/>
            </a:xfrm>
            <a:prstGeom prst="rect">
              <a:avLst/>
            </a:prstGeom>
          </p:spPr>
        </p:pic>
      </p:grpSp>
      <p:sp>
        <p:nvSpPr>
          <p:cNvPr id="16" name="부제목 2">
            <a:extLst>
              <a:ext uri="{FF2B5EF4-FFF2-40B4-BE49-F238E27FC236}">
                <a16:creationId xmlns:a16="http://schemas.microsoft.com/office/drawing/2014/main" id="{368F8C5E-59FD-081C-7452-01D90435BD70}"/>
              </a:ext>
            </a:extLst>
          </p:cNvPr>
          <p:cNvSpPr txBox="1">
            <a:spLocks/>
          </p:cNvSpPr>
          <p:nvPr/>
        </p:nvSpPr>
        <p:spPr>
          <a:xfrm>
            <a:off x="5194406" y="3686684"/>
            <a:ext cx="4316585" cy="530087"/>
          </a:xfrm>
          <a:prstGeom prst="rect">
            <a:avLst/>
          </a:prstGeom>
        </p:spPr>
        <p:txBody>
          <a:bodyPr vert="horz" wrap="square" lIns="91440" tIns="45720" rIns="91440" bIns="45720" rtlCol="0">
            <a:normAutofit fontScale="85000"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ko-KR" altLang="en-US" b="1">
                <a:solidFill>
                  <a:srgbClr val="2B2B2B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Pretendard SemiBold" panose="02000703000000020004" pitchFamily="2" charset="-127"/>
              </a:rPr>
              <a:t>신재생에너지 </a:t>
            </a:r>
            <a:r>
              <a:rPr lang="en-US" altLang="ko-KR" b="1">
                <a:solidFill>
                  <a:srgbClr val="2B2B2B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Pretendard SemiBold" panose="02000703000000020004" pitchFamily="2" charset="-127"/>
              </a:rPr>
              <a:t>IoT </a:t>
            </a:r>
            <a:r>
              <a:rPr lang="ko-KR" altLang="en-US" b="1">
                <a:solidFill>
                  <a:srgbClr val="2B2B2B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Pretendard SemiBold" panose="02000703000000020004" pitchFamily="2" charset="-127"/>
              </a:rPr>
              <a:t>개발자 입문 과정</a:t>
            </a:r>
            <a:endParaRPr lang="ko-KR" altLang="en-US" b="1" dirty="0">
              <a:solidFill>
                <a:srgbClr val="2B2B2B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  <a:cs typeface="Pretendard SemiBold" panose="02000703000000020004" pitchFamily="2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DDC9B08A-9F99-71A5-6E21-385E47EBEA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9943" y="3670957"/>
            <a:ext cx="2303166" cy="347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9126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C39A42-7E95-0094-65A5-D4A7398951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003734A-8AE9-C585-5B70-9CBA376604C7}"/>
              </a:ext>
            </a:extLst>
          </p:cNvPr>
          <p:cNvSpPr txBox="1"/>
          <p:nvPr/>
        </p:nvSpPr>
        <p:spPr>
          <a:xfrm>
            <a:off x="4629917" y="2600493"/>
            <a:ext cx="293221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Series</a:t>
            </a:r>
          </a:p>
        </p:txBody>
      </p:sp>
    </p:spTree>
    <p:extLst>
      <p:ext uri="{BB962C8B-B14F-4D97-AF65-F5344CB8AC3E}">
        <p14:creationId xmlns:p14="http://schemas.microsoft.com/office/powerpoint/2010/main" val="33071716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9791C9EB-5BE7-C22D-A6A1-302B1EA0BB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88" y="1"/>
            <a:ext cx="10515600" cy="1145406"/>
          </a:xfrm>
        </p:spPr>
        <p:txBody>
          <a:bodyPr/>
          <a:lstStyle/>
          <a:p>
            <a:r>
              <a:rPr lang="en-US" altLang="ko-KR" dirty="0"/>
              <a:t>Series </a:t>
            </a:r>
            <a:endParaRPr lang="ko-KR" altLang="en-US" dirty="0"/>
          </a:p>
        </p:txBody>
      </p:sp>
      <p:sp>
        <p:nvSpPr>
          <p:cNvPr id="6" name="내용 개체 틀 3">
            <a:extLst>
              <a:ext uri="{FF2B5EF4-FFF2-40B4-BE49-F238E27FC236}">
                <a16:creationId xmlns:a16="http://schemas.microsoft.com/office/drawing/2014/main" id="{1A8A7A0A-0402-BC79-5E10-792D70CB6570}"/>
              </a:ext>
            </a:extLst>
          </p:cNvPr>
          <p:cNvSpPr txBox="1">
            <a:spLocks/>
          </p:cNvSpPr>
          <p:nvPr/>
        </p:nvSpPr>
        <p:spPr>
          <a:xfrm>
            <a:off x="238991" y="968699"/>
            <a:ext cx="11701221" cy="4677358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dirty="0"/>
              <a:t>💡 인덱스</a:t>
            </a:r>
            <a:r>
              <a:rPr lang="en-US" altLang="ko-KR" dirty="0"/>
              <a:t>(</a:t>
            </a:r>
            <a:r>
              <a:rPr lang="ko-KR" altLang="en-US" dirty="0"/>
              <a:t>라벨</a:t>
            </a:r>
            <a:r>
              <a:rPr lang="en-US" altLang="ko-KR" dirty="0"/>
              <a:t>)</a:t>
            </a:r>
            <a:r>
              <a:rPr lang="ko-KR" altLang="en-US" dirty="0"/>
              <a:t>가 붙은 </a:t>
            </a:r>
            <a:r>
              <a:rPr lang="en-US" altLang="ko-KR" dirty="0"/>
              <a:t>1</a:t>
            </a:r>
            <a:r>
              <a:rPr lang="ko-KR" altLang="en-US" dirty="0"/>
              <a:t>차원 배열</a:t>
            </a:r>
            <a:endParaRPr lang="en-US" altLang="ko-KR" dirty="0"/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dirty="0"/>
              <a:t>📌 주요특징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dirty="0"/>
              <a:t>✔️ </a:t>
            </a:r>
            <a:r>
              <a:rPr lang="en-US" altLang="ko-KR" dirty="0"/>
              <a:t>1</a:t>
            </a:r>
            <a:r>
              <a:rPr lang="ko-KR" altLang="en-US" dirty="0"/>
              <a:t>차원 배열 구조</a:t>
            </a:r>
            <a:r>
              <a:rPr lang="en-US" altLang="ko-KR" dirty="0"/>
              <a:t>(</a:t>
            </a:r>
            <a:r>
              <a:rPr lang="ko-KR" altLang="en-US" dirty="0"/>
              <a:t>벡터 구조</a:t>
            </a:r>
            <a:r>
              <a:rPr lang="en-US" altLang="ko-KR" dirty="0"/>
              <a:t>)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dirty="0"/>
              <a:t>✔️ 각 데이터에 대해 인덱스</a:t>
            </a:r>
            <a:r>
              <a:rPr lang="en-US" altLang="ko-KR" dirty="0"/>
              <a:t>(</a:t>
            </a:r>
            <a:r>
              <a:rPr lang="ko-KR" altLang="en-US" dirty="0"/>
              <a:t>라벨</a:t>
            </a:r>
            <a:r>
              <a:rPr lang="en-US" altLang="ko-KR" dirty="0"/>
              <a:t>) </a:t>
            </a:r>
            <a:r>
              <a:rPr lang="ko-KR" altLang="en-US" dirty="0"/>
              <a:t>부여 가능</a:t>
            </a:r>
          </a:p>
          <a:p>
            <a:pPr lvl="2">
              <a:lnSpc>
                <a:spcPct val="150000"/>
              </a:lnSpc>
            </a:pPr>
            <a:r>
              <a:rPr lang="en-US" altLang="ko-KR" dirty="0"/>
              <a:t>NumPy </a:t>
            </a:r>
            <a:r>
              <a:rPr lang="ko-KR" altLang="en-US" dirty="0"/>
              <a:t>배열은 인덱스가 정수 </a:t>
            </a:r>
            <a:r>
              <a:rPr lang="en-US" altLang="ko-KR" dirty="0"/>
              <a:t>0, 1, 2,…</a:t>
            </a:r>
            <a:r>
              <a:rPr lang="ko-KR" altLang="en-US" dirty="0"/>
              <a:t>지만</a:t>
            </a:r>
            <a:r>
              <a:rPr lang="en-US" altLang="ko-KR" dirty="0"/>
              <a:t>, Series</a:t>
            </a:r>
            <a:r>
              <a:rPr lang="ko-KR" altLang="en-US" dirty="0"/>
              <a:t>는 문자열 등 임의의 인덱스 가능</a:t>
            </a:r>
            <a:endParaRPr lang="en-US" altLang="ko-KR" dirty="0"/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dirty="0"/>
              <a:t>✔️ </a:t>
            </a:r>
            <a:r>
              <a:rPr lang="en-US" altLang="ko-KR" dirty="0"/>
              <a:t>NumPy </a:t>
            </a:r>
            <a:r>
              <a:rPr lang="ko-KR" altLang="en-US" dirty="0"/>
              <a:t>배열과 비슷하게 다양한 연산 지원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dirty="0"/>
              <a:t>✔️ 데이터와 인덱스</a:t>
            </a:r>
            <a:r>
              <a:rPr lang="en-US" altLang="ko-KR" dirty="0"/>
              <a:t>(index)</a:t>
            </a:r>
            <a:r>
              <a:rPr lang="ko-KR" altLang="en-US" dirty="0"/>
              <a:t>가 함께 저장됨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8193167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136DE0-2AFB-0719-AA67-2893BB5C60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A61628C6-DACA-047B-3A29-6B097E0301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88" y="1"/>
            <a:ext cx="10515600" cy="1145406"/>
          </a:xfrm>
        </p:spPr>
        <p:txBody>
          <a:bodyPr/>
          <a:lstStyle/>
          <a:p>
            <a:r>
              <a:rPr lang="en-US" altLang="ko-KR" dirty="0"/>
              <a:t>Series </a:t>
            </a:r>
            <a:endParaRPr lang="ko-KR" altLang="en-US" dirty="0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EC4A3C6E-E304-B917-5B5C-2471728E9D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620" y="2239422"/>
            <a:ext cx="9954759" cy="3368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E234F7A-38C1-2BEC-954C-57181A114E7A}"/>
              </a:ext>
            </a:extLst>
          </p:cNvPr>
          <p:cNvSpPr txBox="1"/>
          <p:nvPr/>
        </p:nvSpPr>
        <p:spPr>
          <a:xfrm>
            <a:off x="1600198" y="1668765"/>
            <a:ext cx="885734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buNone/>
            </a:pPr>
            <a:r>
              <a:rPr lang="ko-KR" altLang="en-US" sz="2400" b="0" i="0" dirty="0">
                <a:effectLst/>
                <a:latin typeface="+mn-ea"/>
              </a:rPr>
              <a:t>✅ </a:t>
            </a:r>
            <a:r>
              <a:rPr lang="en-US" altLang="ko-KR" sz="2400" b="0" i="0" dirty="0">
                <a:effectLst/>
                <a:latin typeface="+mn-ea"/>
              </a:rPr>
              <a:t>Series</a:t>
            </a:r>
            <a:r>
              <a:rPr lang="ko-KR" altLang="en-US" sz="2400" b="0" i="0" dirty="0">
                <a:effectLst/>
                <a:latin typeface="+mn-ea"/>
              </a:rPr>
              <a:t>는 </a:t>
            </a:r>
            <a:r>
              <a:rPr lang="en-US" altLang="ko-KR" sz="2400" b="0" i="0" dirty="0">
                <a:effectLst/>
                <a:latin typeface="+mn-ea"/>
              </a:rPr>
              <a:t>List/</a:t>
            </a:r>
            <a:r>
              <a:rPr lang="en-US" altLang="ko-KR" sz="2400" b="0" i="0" dirty="0" err="1">
                <a:effectLst/>
                <a:latin typeface="+mn-ea"/>
              </a:rPr>
              <a:t>Numpy</a:t>
            </a:r>
            <a:r>
              <a:rPr lang="ko-KR" altLang="en-US" sz="2400" b="0" i="0" dirty="0">
                <a:effectLst/>
                <a:latin typeface="+mn-ea"/>
              </a:rPr>
              <a:t>배열</a:t>
            </a:r>
            <a:r>
              <a:rPr lang="ko-KR" altLang="en-US" sz="2400" dirty="0">
                <a:latin typeface="+mn-ea"/>
              </a:rPr>
              <a:t>과</a:t>
            </a:r>
            <a:r>
              <a:rPr lang="ko-KR" altLang="en-US" sz="2400" b="0" i="0" dirty="0">
                <a:effectLst/>
                <a:latin typeface="+mn-ea"/>
              </a:rPr>
              <a:t> 다르게 인덱스를 직접 지정할 수 </a:t>
            </a:r>
            <a:r>
              <a:rPr lang="ko-KR" altLang="en-US" sz="2400" dirty="0">
                <a:latin typeface="+mn-ea"/>
              </a:rPr>
              <a:t>있음</a:t>
            </a:r>
            <a:endParaRPr lang="en-US" altLang="ko-KR" sz="2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5976651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BA1569-148A-6975-043A-2B3CC67231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AAB9E98D-FA8C-0C43-5717-054FBFD0D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88" y="1"/>
            <a:ext cx="10515600" cy="1145406"/>
          </a:xfrm>
        </p:spPr>
        <p:txBody>
          <a:bodyPr/>
          <a:lstStyle/>
          <a:p>
            <a:r>
              <a:rPr lang="en-US" altLang="ko-KR" dirty="0"/>
              <a:t>Series </a:t>
            </a:r>
            <a:r>
              <a:rPr lang="ko-KR" altLang="en-US" dirty="0"/>
              <a:t>생성</a:t>
            </a:r>
            <a:r>
              <a:rPr lang="en-US" altLang="ko-KR" dirty="0"/>
              <a:t>(1) </a:t>
            </a:r>
            <a:endParaRPr lang="ko-KR" altLang="en-US" dirty="0"/>
          </a:p>
        </p:txBody>
      </p:sp>
      <p:pic>
        <p:nvPicPr>
          <p:cNvPr id="6" name="그림 5" descr="텍스트, 스크린샷, 폰트, 디스플레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FE8F7DA-8191-5A1A-153F-E92F90511F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05" t="20192" r="10117" b="20159"/>
          <a:stretch>
            <a:fillRect/>
          </a:stretch>
        </p:blipFill>
        <p:spPr>
          <a:xfrm>
            <a:off x="1536700" y="2095499"/>
            <a:ext cx="6838950" cy="280670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5923D84-200D-6009-FB58-1809FABB7972}"/>
              </a:ext>
            </a:extLst>
          </p:cNvPr>
          <p:cNvSpPr txBox="1"/>
          <p:nvPr/>
        </p:nvSpPr>
        <p:spPr>
          <a:xfrm>
            <a:off x="1384882" y="1575922"/>
            <a:ext cx="309562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0" i="0" dirty="0">
                <a:effectLst/>
                <a:latin typeface="+mn-ea"/>
              </a:rPr>
              <a:t>✅ </a:t>
            </a:r>
            <a:r>
              <a:rPr lang="ko-KR" altLang="en-US" sz="2400" dirty="0"/>
              <a:t>리스트로 생성</a:t>
            </a:r>
            <a:endParaRPr lang="en-US" altLang="ko-KR" sz="2400" dirty="0">
              <a:latin typeface="+mn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D939CA8-26BE-5CD8-B399-B86733024D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4388" y="2549597"/>
            <a:ext cx="2124371" cy="196242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F840877-C0DB-BDBC-B927-9AB18B822AA6}"/>
              </a:ext>
            </a:extLst>
          </p:cNvPr>
          <p:cNvSpPr txBox="1"/>
          <p:nvPr/>
        </p:nvSpPr>
        <p:spPr>
          <a:xfrm>
            <a:off x="1421624" y="4960112"/>
            <a:ext cx="6117770" cy="459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기본 인덱스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(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정수형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)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가 자동 부여됨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704066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19BB55-3405-DA68-1FB8-17BAE11406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 descr="텍스트, 스크린샷, 폰트, 멀티미디어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26EDE8C-1DE0-CD5E-BF3E-259002855C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18" t="20309" r="7616" b="20309"/>
          <a:stretch>
            <a:fillRect/>
          </a:stretch>
        </p:blipFill>
        <p:spPr>
          <a:xfrm>
            <a:off x="1543049" y="2174144"/>
            <a:ext cx="9105901" cy="2646270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D9D1149C-2EE4-E35F-EC98-C1B93AB908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88" y="1"/>
            <a:ext cx="10515600" cy="1145406"/>
          </a:xfrm>
        </p:spPr>
        <p:txBody>
          <a:bodyPr/>
          <a:lstStyle/>
          <a:p>
            <a:r>
              <a:rPr lang="en-US" altLang="ko-KR" dirty="0"/>
              <a:t>Series </a:t>
            </a:r>
            <a:r>
              <a:rPr lang="ko-KR" altLang="en-US" dirty="0"/>
              <a:t>생성</a:t>
            </a:r>
            <a:r>
              <a:rPr lang="en-US" altLang="ko-KR" dirty="0"/>
              <a:t>(2)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CE3D309-C51A-373A-BDC9-C0004C3CD1BA}"/>
              </a:ext>
            </a:extLst>
          </p:cNvPr>
          <p:cNvSpPr txBox="1"/>
          <p:nvPr/>
        </p:nvSpPr>
        <p:spPr>
          <a:xfrm>
            <a:off x="1384882" y="1575922"/>
            <a:ext cx="353546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0" i="0" dirty="0">
                <a:effectLst/>
                <a:latin typeface="+mn-ea"/>
              </a:rPr>
              <a:t>✅ </a:t>
            </a:r>
            <a:r>
              <a:rPr lang="ko-KR" altLang="en-US" sz="2400" dirty="0"/>
              <a:t>리스트 </a:t>
            </a:r>
            <a:r>
              <a:rPr lang="en-US" altLang="ko-KR" sz="2400" dirty="0"/>
              <a:t>+ </a:t>
            </a:r>
            <a:r>
              <a:rPr lang="ko-KR" altLang="en-US" sz="2400" dirty="0"/>
              <a:t>인덱스 지정</a:t>
            </a:r>
            <a:endParaRPr lang="en-US" altLang="ko-KR" sz="2400" dirty="0"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004D8D-CB9C-D7F4-42BB-F715172F52A2}"/>
              </a:ext>
            </a:extLst>
          </p:cNvPr>
          <p:cNvSpPr txBox="1"/>
          <p:nvPr/>
        </p:nvSpPr>
        <p:spPr>
          <a:xfrm>
            <a:off x="1421624" y="4960112"/>
            <a:ext cx="6117770" cy="459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인덱스를 원하는 값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(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문자열 등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)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으로 지정 가능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A91F1C8-1007-DB09-BC66-F5B645A0CB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2409" y="2957317"/>
            <a:ext cx="1657581" cy="16004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5F1DA286-5BA3-F114-C1EC-89C117344551}"/>
              </a:ext>
            </a:extLst>
          </p:cNvPr>
          <p:cNvSpPr/>
          <p:nvPr/>
        </p:nvSpPr>
        <p:spPr>
          <a:xfrm>
            <a:off x="4356100" y="3814762"/>
            <a:ext cx="3849688" cy="319087"/>
          </a:xfrm>
          <a:prstGeom prst="rect">
            <a:avLst/>
          </a:prstGeom>
          <a:noFill/>
          <a:ln w="25400">
            <a:solidFill>
              <a:srgbClr val="FF5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6189686-E137-6182-361F-FFF06E55CD37}"/>
              </a:ext>
            </a:extLst>
          </p:cNvPr>
          <p:cNvSpPr/>
          <p:nvPr/>
        </p:nvSpPr>
        <p:spPr>
          <a:xfrm>
            <a:off x="8772409" y="3033712"/>
            <a:ext cx="384291" cy="1189038"/>
          </a:xfrm>
          <a:prstGeom prst="rect">
            <a:avLst/>
          </a:prstGeom>
          <a:noFill/>
          <a:ln w="25400">
            <a:solidFill>
              <a:srgbClr val="FF5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894118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E455AE-3B51-8F6F-FD66-7884469E48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8366AE7-62C2-778B-FBCD-92CDCBF658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88" y="1"/>
            <a:ext cx="10515600" cy="1145406"/>
          </a:xfrm>
        </p:spPr>
        <p:txBody>
          <a:bodyPr/>
          <a:lstStyle/>
          <a:p>
            <a:r>
              <a:rPr lang="en-US" altLang="ko-KR" dirty="0"/>
              <a:t>Series </a:t>
            </a:r>
            <a:r>
              <a:rPr lang="ko-KR" altLang="en-US" dirty="0"/>
              <a:t>생성</a:t>
            </a:r>
            <a:r>
              <a:rPr lang="en-US" altLang="ko-KR" dirty="0"/>
              <a:t>(3) 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EA7A91-8658-1A44-4DAC-838224252EAA}"/>
              </a:ext>
            </a:extLst>
          </p:cNvPr>
          <p:cNvSpPr txBox="1"/>
          <p:nvPr/>
        </p:nvSpPr>
        <p:spPr>
          <a:xfrm>
            <a:off x="1384882" y="1544662"/>
            <a:ext cx="320274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0" i="0" dirty="0">
                <a:effectLst/>
                <a:latin typeface="+mn-ea"/>
              </a:rPr>
              <a:t>✅ </a:t>
            </a:r>
            <a:r>
              <a:rPr lang="ko-KR" altLang="en-US" sz="2400" dirty="0" err="1"/>
              <a:t>딕셔너리로</a:t>
            </a:r>
            <a:r>
              <a:rPr lang="ko-KR" altLang="en-US" sz="2400" dirty="0"/>
              <a:t> 생성</a:t>
            </a:r>
            <a:endParaRPr lang="en-US" altLang="ko-KR" sz="2400" dirty="0"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70AB99-4BFC-E502-7DDB-58BDAFA75108}"/>
              </a:ext>
            </a:extLst>
          </p:cNvPr>
          <p:cNvSpPr txBox="1"/>
          <p:nvPr/>
        </p:nvSpPr>
        <p:spPr>
          <a:xfrm>
            <a:off x="1421624" y="4991372"/>
            <a:ext cx="6117770" cy="459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</a:t>
            </a:r>
            <a:r>
              <a:rPr lang="ko-KR" altLang="en-US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딕셔너리의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키가 인덱스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, 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값이 데이터가 됨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</a:t>
            </a:r>
          </a:p>
        </p:txBody>
      </p:sp>
      <p:pic>
        <p:nvPicPr>
          <p:cNvPr id="14" name="그림 13" descr="텍스트, 스크린샷, 디스플레이, 멀티미디어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BA5F1BA5-D904-C088-070A-DF98BC2207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05" t="18921" r="7617" b="19051"/>
          <a:stretch>
            <a:fillRect/>
          </a:stretch>
        </p:blipFill>
        <p:spPr>
          <a:xfrm>
            <a:off x="1535723" y="2021957"/>
            <a:ext cx="9120554" cy="297849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89AA82FF-9337-249A-3A15-81ED5524CD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2723" y="3070009"/>
            <a:ext cx="1667108" cy="13432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209327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848B98-5D9E-CEB3-5D76-01BEB08D0E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2A3E53EF-9D45-E449-71AC-59259785F7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88" y="1"/>
            <a:ext cx="10515600" cy="1145406"/>
          </a:xfrm>
        </p:spPr>
        <p:txBody>
          <a:bodyPr/>
          <a:lstStyle/>
          <a:p>
            <a:r>
              <a:rPr lang="en-US" altLang="ko-KR" dirty="0"/>
              <a:t>Series </a:t>
            </a:r>
            <a:r>
              <a:rPr lang="ko-KR" altLang="en-US" dirty="0"/>
              <a:t>생성</a:t>
            </a:r>
            <a:r>
              <a:rPr lang="en-US" altLang="ko-KR" dirty="0"/>
              <a:t>(4)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6FC4AE-F930-3A8D-1DD8-DB65677D2AAF}"/>
              </a:ext>
            </a:extLst>
          </p:cNvPr>
          <p:cNvSpPr txBox="1"/>
          <p:nvPr/>
        </p:nvSpPr>
        <p:spPr>
          <a:xfrm>
            <a:off x="1384882" y="1958877"/>
            <a:ext cx="353546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0" i="0" dirty="0">
                <a:effectLst/>
                <a:latin typeface="+mn-ea"/>
              </a:rPr>
              <a:t>✅ </a:t>
            </a:r>
            <a:r>
              <a:rPr lang="ko-KR" altLang="en-US" sz="2400" dirty="0"/>
              <a:t>스칼라 값 </a:t>
            </a:r>
            <a:r>
              <a:rPr lang="en-US" altLang="ko-KR" sz="2400" dirty="0"/>
              <a:t>+ </a:t>
            </a:r>
            <a:r>
              <a:rPr lang="ko-KR" altLang="en-US" sz="2400" dirty="0"/>
              <a:t>인덱스</a:t>
            </a:r>
            <a:endParaRPr lang="en-US" altLang="ko-KR" sz="2400" dirty="0"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F90475-3868-4A76-4753-5BBF4CBD407B}"/>
              </a:ext>
            </a:extLst>
          </p:cNvPr>
          <p:cNvSpPr txBox="1"/>
          <p:nvPr/>
        </p:nvSpPr>
        <p:spPr>
          <a:xfrm>
            <a:off x="1421624" y="4764729"/>
            <a:ext cx="6117770" cy="459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인덱스를 원하는 값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(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문자열 등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)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으로 지정 가능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</a:t>
            </a:r>
          </a:p>
        </p:txBody>
      </p:sp>
      <p:pic>
        <p:nvPicPr>
          <p:cNvPr id="8" name="그림 7" descr="텍스트, 스크린샷, 디스플레이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A395419-F2F7-C939-1814-49D3AF9B22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91" t="21852" r="7591" b="22122"/>
          <a:stretch>
            <a:fillRect/>
          </a:stretch>
        </p:blipFill>
        <p:spPr>
          <a:xfrm>
            <a:off x="1531815" y="2440146"/>
            <a:ext cx="9128370" cy="2308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9529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519CB8-8993-40A1-C3AA-78B1C0F829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807A17C3-3DE5-1AE3-4DCC-979CB887A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88" y="1"/>
            <a:ext cx="10515600" cy="1145406"/>
          </a:xfrm>
        </p:spPr>
        <p:txBody>
          <a:bodyPr/>
          <a:lstStyle/>
          <a:p>
            <a:r>
              <a:rPr lang="en-US" altLang="ko-KR" dirty="0"/>
              <a:t>Series </a:t>
            </a:r>
            <a:r>
              <a:rPr lang="ko-KR" altLang="en-US" dirty="0"/>
              <a:t>주요 속성</a:t>
            </a: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91C71F8F-2ABD-F55A-CD12-A29BF5A27A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841449"/>
              </p:ext>
            </p:extLst>
          </p:nvPr>
        </p:nvGraphicFramePr>
        <p:xfrm>
          <a:off x="1075591" y="1963920"/>
          <a:ext cx="10061332" cy="3639713"/>
        </p:xfrm>
        <a:graphic>
          <a:graphicData uri="http://schemas.openxmlformats.org/drawingml/2006/table">
            <a:tbl>
              <a:tblPr/>
              <a:tblGrid>
                <a:gridCol w="1684276">
                  <a:extLst>
                    <a:ext uri="{9D8B030D-6E8A-4147-A177-3AD203B41FA5}">
                      <a16:colId xmlns:a16="http://schemas.microsoft.com/office/drawing/2014/main" val="2830676560"/>
                    </a:ext>
                  </a:extLst>
                </a:gridCol>
                <a:gridCol w="8377056">
                  <a:extLst>
                    <a:ext uri="{9D8B030D-6E8A-4147-A177-3AD203B41FA5}">
                      <a16:colId xmlns:a16="http://schemas.microsoft.com/office/drawing/2014/main" val="3939019250"/>
                    </a:ext>
                  </a:extLst>
                </a:gridCol>
              </a:tblGrid>
              <a:tr h="51995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속성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설명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3174029"/>
                  </a:ext>
                </a:extLst>
              </a:tr>
              <a:tr h="51995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.values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Series</a:t>
                      </a:r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의 실제 데이터</a:t>
                      </a:r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(NumPy </a:t>
                      </a:r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배열</a:t>
                      </a:r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)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3570133"/>
                  </a:ext>
                </a:extLst>
              </a:tr>
              <a:tr h="51995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.index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인덱스 객체</a:t>
                      </a:r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(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Index)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5581625"/>
                  </a:ext>
                </a:extLst>
              </a:tr>
              <a:tr h="51995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.dtype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데이터 타입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5047108"/>
                  </a:ext>
                </a:extLst>
              </a:tr>
              <a:tr h="51995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.size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원소 개수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5651170"/>
                  </a:ext>
                </a:extLst>
              </a:tr>
              <a:tr h="51995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.shape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배열의 형태</a:t>
                      </a:r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(</a:t>
                      </a:r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튜플</a:t>
                      </a:r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)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542669"/>
                  </a:ext>
                </a:extLst>
              </a:tr>
              <a:tr h="51995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.name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Series</a:t>
                      </a:r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의 이름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2779607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3CF9ECC6-F0C8-3E79-790C-8A2B67346065}"/>
              </a:ext>
            </a:extLst>
          </p:cNvPr>
          <p:cNvSpPr txBox="1"/>
          <p:nvPr/>
        </p:nvSpPr>
        <p:spPr>
          <a:xfrm>
            <a:off x="900328" y="1437153"/>
            <a:ext cx="403117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0" i="0" dirty="0">
                <a:effectLst/>
                <a:latin typeface="+mn-ea"/>
              </a:rPr>
              <a:t>✅ </a:t>
            </a:r>
            <a:r>
              <a:rPr lang="en-US" altLang="ko-KR" sz="2400" dirty="0"/>
              <a:t>Series </a:t>
            </a:r>
            <a:r>
              <a:rPr lang="ko-KR" altLang="en-US" sz="2400" dirty="0"/>
              <a:t>주요 속성 목록</a:t>
            </a:r>
            <a:endParaRPr lang="en-US" altLang="ko-KR" sz="2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547939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628C42-6A46-2BCA-D08E-6F575BD912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6448DB25-4C4F-6D7F-DD04-A56DD36B60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88" y="1"/>
            <a:ext cx="10515600" cy="1145406"/>
          </a:xfrm>
        </p:spPr>
        <p:txBody>
          <a:bodyPr/>
          <a:lstStyle/>
          <a:p>
            <a:r>
              <a:rPr lang="en-US" altLang="ko-KR" dirty="0"/>
              <a:t>Series </a:t>
            </a:r>
            <a:r>
              <a:rPr lang="ko-KR" altLang="en-US" dirty="0"/>
              <a:t>주요 속성</a:t>
            </a:r>
          </a:p>
        </p:txBody>
      </p:sp>
      <p:pic>
        <p:nvPicPr>
          <p:cNvPr id="7" name="그림 6" descr="텍스트, 스크린샷, 소프트웨어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7F9F08C-9259-37B8-E2B3-822D23E886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22" t="15250" r="7590" b="15058"/>
          <a:stretch>
            <a:fillRect/>
          </a:stretch>
        </p:blipFill>
        <p:spPr>
          <a:xfrm>
            <a:off x="2616200" y="1450204"/>
            <a:ext cx="6959599" cy="310261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634D1FF-87C6-2AE1-0B1E-8C40A37BDB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5726" y="4552814"/>
            <a:ext cx="5138443" cy="174169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A17E816-FD24-3FC9-A96F-07126B340596}"/>
              </a:ext>
            </a:extLst>
          </p:cNvPr>
          <p:cNvSpPr txBox="1"/>
          <p:nvPr/>
        </p:nvSpPr>
        <p:spPr>
          <a:xfrm>
            <a:off x="2479036" y="988539"/>
            <a:ext cx="403117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0" i="0" dirty="0">
                <a:effectLst/>
                <a:latin typeface="+mn-ea"/>
              </a:rPr>
              <a:t>✅ </a:t>
            </a:r>
            <a:r>
              <a:rPr lang="en-US" altLang="ko-KR" sz="2400" dirty="0"/>
              <a:t>Series </a:t>
            </a:r>
            <a:r>
              <a:rPr lang="ko-KR" altLang="en-US" sz="2400" dirty="0"/>
              <a:t>주요 속성 사용 예시</a:t>
            </a:r>
            <a:endParaRPr lang="en-US" altLang="ko-KR" sz="2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540857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7CB380-DD55-EDA9-292C-140D537B29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74DE9E7A-A84A-B330-40D4-F4D6E6F5E9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88" y="1"/>
            <a:ext cx="10515600" cy="1145406"/>
          </a:xfrm>
        </p:spPr>
        <p:txBody>
          <a:bodyPr/>
          <a:lstStyle/>
          <a:p>
            <a:r>
              <a:rPr lang="en-US" altLang="ko-KR" dirty="0"/>
              <a:t>Series </a:t>
            </a:r>
            <a:r>
              <a:rPr lang="ko-KR" altLang="en-US" dirty="0"/>
              <a:t>연산</a:t>
            </a:r>
            <a:r>
              <a:rPr lang="en-US" altLang="ko-KR" dirty="0"/>
              <a:t>(1)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BB36CB-6DFE-7C62-A80E-82744E6894A2}"/>
              </a:ext>
            </a:extLst>
          </p:cNvPr>
          <p:cNvSpPr txBox="1"/>
          <p:nvPr/>
        </p:nvSpPr>
        <p:spPr>
          <a:xfrm>
            <a:off x="1384882" y="1181552"/>
            <a:ext cx="491114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0" i="0" dirty="0">
                <a:effectLst/>
                <a:latin typeface="+mn-ea"/>
              </a:rPr>
              <a:t>✅ </a:t>
            </a:r>
            <a:r>
              <a:rPr lang="en-US" altLang="ko-KR" sz="2400" dirty="0"/>
              <a:t>Series </a:t>
            </a:r>
            <a:r>
              <a:rPr lang="ko-KR" altLang="en-US" sz="2400" dirty="0"/>
              <a:t>간 연산 </a:t>
            </a:r>
            <a:r>
              <a:rPr lang="en-US" altLang="ko-KR" sz="2400" dirty="0"/>
              <a:t>(</a:t>
            </a:r>
            <a:r>
              <a:rPr lang="ko-KR" altLang="en-US" sz="2400" dirty="0"/>
              <a:t>인덱스 기준 연산</a:t>
            </a:r>
            <a:r>
              <a:rPr lang="en-US" altLang="ko-KR" sz="2400" dirty="0"/>
              <a:t>)</a:t>
            </a:r>
            <a:endParaRPr lang="en-US" altLang="ko-KR" sz="2400" dirty="0"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52E6F1-0AF9-810B-9B2A-35F81B179253}"/>
              </a:ext>
            </a:extLst>
          </p:cNvPr>
          <p:cNvSpPr txBox="1"/>
          <p:nvPr/>
        </p:nvSpPr>
        <p:spPr>
          <a:xfrm>
            <a:off x="1421623" y="5010242"/>
            <a:ext cx="7206562" cy="874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인덱스가 일치하는 값만 연산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 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순서가 달라도 인덱스 기준 자동 정렬 후 연산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일치하지 않는 인덱스는 </a:t>
            </a:r>
            <a:r>
              <a:rPr lang="en-US" altLang="ko-KR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NaN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(Not a Number, </a:t>
            </a:r>
            <a:r>
              <a:rPr lang="ko-KR" altLang="en-US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결측값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)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으로 표시됨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</a:t>
            </a:r>
          </a:p>
        </p:txBody>
      </p:sp>
      <p:pic>
        <p:nvPicPr>
          <p:cNvPr id="6" name="그림 5" descr="텍스트, 스크린샷, 폰트, 디스플레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42FAA1F-9C1B-9A99-BA1E-2AB224030E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0" t="17487" r="7618" b="17489"/>
          <a:stretch>
            <a:fillRect/>
          </a:stretch>
        </p:blipFill>
        <p:spPr>
          <a:xfrm>
            <a:off x="1531069" y="1666630"/>
            <a:ext cx="9107420" cy="334361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D54219D-74F8-45B1-E8AE-52DADCAA86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4170" y="3447924"/>
            <a:ext cx="1924319" cy="15623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95122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603584D-0366-9795-1051-9A1D2B700605}"/>
              </a:ext>
            </a:extLst>
          </p:cNvPr>
          <p:cNvSpPr txBox="1"/>
          <p:nvPr/>
        </p:nvSpPr>
        <p:spPr>
          <a:xfrm>
            <a:off x="3865282" y="2600493"/>
            <a:ext cx="446147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Pandas(1)</a:t>
            </a:r>
          </a:p>
        </p:txBody>
      </p:sp>
    </p:spTree>
    <p:extLst>
      <p:ext uri="{BB962C8B-B14F-4D97-AF65-F5344CB8AC3E}">
        <p14:creationId xmlns:p14="http://schemas.microsoft.com/office/powerpoint/2010/main" val="12331706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DD0C66-C601-9247-8D84-1822575B7C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798CA30A-9BF9-E4F7-A984-7B1164CB82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88" y="1"/>
            <a:ext cx="10515600" cy="1145406"/>
          </a:xfrm>
        </p:spPr>
        <p:txBody>
          <a:bodyPr/>
          <a:lstStyle/>
          <a:p>
            <a:r>
              <a:rPr lang="en-US" altLang="ko-KR" dirty="0"/>
              <a:t>Series </a:t>
            </a:r>
            <a:r>
              <a:rPr lang="ko-KR" altLang="en-US" dirty="0"/>
              <a:t>연산</a:t>
            </a:r>
            <a:r>
              <a:rPr lang="en-US" altLang="ko-KR" dirty="0"/>
              <a:t>(2)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279443-DB11-7394-2AB8-81F02C773CEB}"/>
              </a:ext>
            </a:extLst>
          </p:cNvPr>
          <p:cNvSpPr txBox="1"/>
          <p:nvPr/>
        </p:nvSpPr>
        <p:spPr>
          <a:xfrm>
            <a:off x="1384882" y="1275338"/>
            <a:ext cx="491114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0" i="0" dirty="0">
                <a:effectLst/>
                <a:latin typeface="+mn-ea"/>
              </a:rPr>
              <a:t>✅ </a:t>
            </a:r>
            <a:r>
              <a:rPr lang="ko-KR" altLang="en-US" sz="2400" dirty="0" err="1"/>
              <a:t>브로드캐스팅</a:t>
            </a:r>
            <a:endParaRPr lang="en-US" altLang="ko-KR" sz="2400" dirty="0"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6C97F1-10FE-02E0-0A61-C88C4F9CAF41}"/>
              </a:ext>
            </a:extLst>
          </p:cNvPr>
          <p:cNvSpPr txBox="1"/>
          <p:nvPr/>
        </p:nvSpPr>
        <p:spPr>
          <a:xfrm>
            <a:off x="1421623" y="5447898"/>
            <a:ext cx="6607951" cy="459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Series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에 스칼라 값을 연산하면 각 원소에 일괄 적용됨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</a:t>
            </a:r>
          </a:p>
        </p:txBody>
      </p:sp>
      <p:pic>
        <p:nvPicPr>
          <p:cNvPr id="9" name="그림 8" descr="텍스트, 스크린샷, 디스플레이,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DD82482-7ACE-C256-0EB1-AA35A44A14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05" t="16666" r="7617" b="16557"/>
          <a:stretch>
            <a:fillRect/>
          </a:stretch>
        </p:blipFill>
        <p:spPr>
          <a:xfrm>
            <a:off x="1511300" y="1771492"/>
            <a:ext cx="9156700" cy="368087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FD13D23-4CBB-4D4B-E1B2-819D16A0F9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9134" y="3292249"/>
            <a:ext cx="1508498" cy="20898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700511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0C43F2-D07A-DF5D-3CE0-9DCA72ECF2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A5388F-BCCB-1AEB-DAED-488EF8037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실습</a:t>
            </a:r>
            <a:r>
              <a:rPr lang="en-US" altLang="ko-KR" dirty="0">
                <a:solidFill>
                  <a:schemeClr val="accent2"/>
                </a:solidFill>
              </a:rPr>
              <a:t>1. Series</a:t>
            </a:r>
            <a:r>
              <a:rPr lang="ko-KR" altLang="en-US" dirty="0">
                <a:solidFill>
                  <a:schemeClr val="accent2"/>
                </a:solidFill>
              </a:rPr>
              <a:t> 연습</a:t>
            </a:r>
            <a:r>
              <a:rPr lang="en-US" altLang="ko-KR" dirty="0">
                <a:solidFill>
                  <a:schemeClr val="accent2"/>
                </a:solidFill>
              </a:rPr>
              <a:t>(1)</a:t>
            </a:r>
            <a:endParaRPr lang="ko-KR" altLang="en-US" dirty="0"/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A31B811F-381F-FCF0-063E-DB447A81F2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788" y="1145407"/>
            <a:ext cx="10687485" cy="4888440"/>
          </a:xfrm>
        </p:spPr>
        <p:txBody>
          <a:bodyPr>
            <a:noAutofit/>
          </a:bodyPr>
          <a:lstStyle/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altLang="en-US" sz="2400" dirty="0"/>
              <a:t>파이썬 리스트 </a:t>
            </a:r>
            <a:r>
              <a:rPr lang="en-US" altLang="ko-KR" sz="2400" dirty="0"/>
              <a:t>[5, 10, 15, 20]</a:t>
            </a:r>
            <a:r>
              <a:rPr lang="ko-KR" altLang="en-US" sz="2400" dirty="0"/>
              <a:t>을 이용해 </a:t>
            </a:r>
            <a:r>
              <a:rPr lang="en-US" altLang="ko-KR" sz="2400" dirty="0"/>
              <a:t>Series</a:t>
            </a:r>
            <a:r>
              <a:rPr lang="ko-KR" altLang="en-US" sz="2400" dirty="0"/>
              <a:t>를 생성하세요</a:t>
            </a:r>
            <a:r>
              <a:rPr lang="en-US" altLang="ko-KR" sz="2400" dirty="0"/>
              <a:t>.</a:t>
            </a:r>
            <a:r>
              <a:rPr lang="en-US" altLang="ko-KR" sz="2000" dirty="0"/>
              <a:t> 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altLang="en-US" sz="2400" dirty="0"/>
              <a:t>값 </a:t>
            </a:r>
            <a:r>
              <a:rPr lang="en-US" altLang="ko-KR" sz="2400" dirty="0"/>
              <a:t>[90, 80, 85, 70]</a:t>
            </a:r>
            <a:r>
              <a:rPr lang="ko-KR" altLang="en-US" sz="2400" dirty="0"/>
              <a:t>에 대해 인덱스를 각각 </a:t>
            </a:r>
            <a:r>
              <a:rPr lang="en-US" altLang="ko-KR" sz="2400" dirty="0"/>
              <a:t>'</a:t>
            </a:r>
            <a:r>
              <a:rPr lang="ko-KR" altLang="en-US" sz="2400" dirty="0"/>
              <a:t>국어</a:t>
            </a:r>
            <a:r>
              <a:rPr lang="en-US" altLang="ko-KR" sz="2400" dirty="0"/>
              <a:t>', '</a:t>
            </a:r>
            <a:r>
              <a:rPr lang="ko-KR" altLang="en-US" sz="2400" dirty="0"/>
              <a:t>영어</a:t>
            </a:r>
            <a:r>
              <a:rPr lang="en-US" altLang="ko-KR" sz="2400" dirty="0"/>
              <a:t>', '</a:t>
            </a:r>
            <a:r>
              <a:rPr lang="ko-KR" altLang="en-US" sz="2400" dirty="0"/>
              <a:t>수학</a:t>
            </a:r>
            <a:r>
              <a:rPr lang="en-US" altLang="ko-KR" sz="2400" dirty="0"/>
              <a:t>', '</a:t>
            </a:r>
            <a:r>
              <a:rPr lang="ko-KR" altLang="en-US" sz="2400" dirty="0"/>
              <a:t>과학</a:t>
            </a:r>
            <a:r>
              <a:rPr lang="en-US" altLang="ko-KR" sz="2400" dirty="0"/>
              <a:t>'</a:t>
            </a:r>
            <a:r>
              <a:rPr lang="ko-KR" altLang="en-US" sz="2400" dirty="0"/>
              <a:t>으로 지정한 </a:t>
            </a:r>
            <a:r>
              <a:rPr lang="en-US" altLang="ko-KR" sz="2400" dirty="0"/>
              <a:t>Series</a:t>
            </a:r>
            <a:r>
              <a:rPr lang="ko-KR" altLang="en-US" sz="2400" dirty="0"/>
              <a:t>를 만드세요</a:t>
            </a:r>
            <a:r>
              <a:rPr lang="en-US" altLang="ko-KR" sz="2400" dirty="0"/>
              <a:t>.</a:t>
            </a:r>
            <a:endParaRPr lang="en-US" altLang="ko-KR" sz="2000" dirty="0"/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en-US" altLang="ko-KR" sz="2400" dirty="0"/>
              <a:t>{'</a:t>
            </a:r>
            <a:r>
              <a:rPr lang="ko-KR" altLang="en-US" sz="2400" dirty="0"/>
              <a:t>서울</a:t>
            </a:r>
            <a:r>
              <a:rPr lang="en-US" altLang="ko-KR" sz="2400" dirty="0"/>
              <a:t>': 950, '</a:t>
            </a:r>
            <a:r>
              <a:rPr lang="ko-KR" altLang="en-US" sz="2400" dirty="0"/>
              <a:t>부산</a:t>
            </a:r>
            <a:r>
              <a:rPr lang="en-US" altLang="ko-KR" sz="2400" dirty="0"/>
              <a:t>': 340, '</a:t>
            </a:r>
            <a:r>
              <a:rPr lang="ko-KR" altLang="en-US" sz="2400" dirty="0"/>
              <a:t>인천</a:t>
            </a:r>
            <a:r>
              <a:rPr lang="en-US" altLang="ko-KR" sz="2400" dirty="0"/>
              <a:t>': 520} </a:t>
            </a:r>
            <a:r>
              <a:rPr lang="ko-KR" altLang="en-US" sz="2400" dirty="0" err="1"/>
              <a:t>딕셔너리를</a:t>
            </a:r>
            <a:r>
              <a:rPr lang="ko-KR" altLang="en-US" sz="2400" dirty="0"/>
              <a:t> 이용해 </a:t>
            </a:r>
            <a:r>
              <a:rPr lang="en-US" altLang="ko-KR" sz="2400" dirty="0"/>
              <a:t>Series</a:t>
            </a:r>
            <a:r>
              <a:rPr lang="ko-KR" altLang="en-US" sz="2400" dirty="0"/>
              <a:t>를 만들고</a:t>
            </a:r>
            <a:r>
              <a:rPr lang="en-US" altLang="ko-KR" sz="2400" dirty="0"/>
              <a:t>, </a:t>
            </a:r>
            <a:r>
              <a:rPr lang="ko-KR" altLang="en-US" sz="2400" dirty="0"/>
              <a:t>인천의 값을 출력하세요</a:t>
            </a:r>
            <a:r>
              <a:rPr lang="en-US" altLang="ko-KR" sz="2400" dirty="0"/>
              <a:t>.</a:t>
            </a:r>
            <a:endParaRPr lang="en-US" altLang="ko-KR" sz="2000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4E22173-7ED9-2B08-3661-31736C306D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2025-09-01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05790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879FF9-8517-89CC-5294-D5B4F97C2F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204857-4300-F80F-6449-5C973D27AC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실습</a:t>
            </a:r>
            <a:r>
              <a:rPr lang="en-US" altLang="ko-KR" dirty="0">
                <a:solidFill>
                  <a:schemeClr val="accent2"/>
                </a:solidFill>
              </a:rPr>
              <a:t>1. Series</a:t>
            </a:r>
            <a:r>
              <a:rPr lang="ko-KR" altLang="en-US" dirty="0">
                <a:solidFill>
                  <a:schemeClr val="accent2"/>
                </a:solidFill>
              </a:rPr>
              <a:t> 연습</a:t>
            </a:r>
            <a:r>
              <a:rPr lang="en-US" altLang="ko-KR" dirty="0">
                <a:solidFill>
                  <a:schemeClr val="accent2"/>
                </a:solidFill>
              </a:rPr>
              <a:t>(2)</a:t>
            </a:r>
            <a:endParaRPr lang="ko-KR" altLang="en-US" dirty="0"/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08C4A3CA-FD90-E82E-4423-33F0F900CA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788" y="1145407"/>
            <a:ext cx="10687485" cy="4888440"/>
          </a:xfrm>
        </p:spPr>
        <p:txBody>
          <a:bodyPr>
            <a:no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 startAt="4"/>
            </a:pPr>
            <a:r>
              <a:rPr lang="en-US" altLang="ko-KR" sz="2400" dirty="0"/>
              <a:t>Series [1, 2, 3, 4]</a:t>
            </a:r>
            <a:r>
              <a:rPr lang="ko-KR" altLang="en-US" sz="2400" dirty="0"/>
              <a:t>를 만들고</a:t>
            </a:r>
            <a:r>
              <a:rPr lang="en-US" altLang="ko-KR" sz="2400" dirty="0"/>
              <a:t>, </a:t>
            </a:r>
            <a:r>
              <a:rPr lang="ko-KR" altLang="en-US" sz="2400" dirty="0"/>
              <a:t>데이터 타입</a:t>
            </a:r>
            <a:r>
              <a:rPr lang="en-US" altLang="ko-KR" sz="2400" dirty="0"/>
              <a:t>(</a:t>
            </a:r>
            <a:r>
              <a:rPr lang="en-US" altLang="ko-KR" sz="2400" dirty="0" err="1"/>
              <a:t>dtype</a:t>
            </a:r>
            <a:r>
              <a:rPr lang="en-US" altLang="ko-KR" sz="2400" dirty="0"/>
              <a:t>)</a:t>
            </a:r>
            <a:r>
              <a:rPr lang="ko-KR" altLang="en-US" sz="2400" dirty="0"/>
              <a:t>을 출력하세요</a:t>
            </a:r>
            <a:r>
              <a:rPr lang="en-US" altLang="ko-KR" sz="2400" dirty="0"/>
              <a:t>.</a:t>
            </a:r>
          </a:p>
          <a:p>
            <a:pPr marL="514350" indent="-514350">
              <a:lnSpc>
                <a:spcPct val="150000"/>
              </a:lnSpc>
              <a:buAutoNum type="arabicPeriod" startAt="4"/>
            </a:pPr>
            <a:r>
              <a:rPr lang="ko-KR" altLang="en-US" sz="2400" dirty="0"/>
              <a:t>아래 두 </a:t>
            </a:r>
            <a:r>
              <a:rPr lang="en-US" altLang="ko-KR" sz="2400" dirty="0"/>
              <a:t>Series</a:t>
            </a:r>
            <a:r>
              <a:rPr lang="ko-KR" altLang="en-US" sz="2400" dirty="0"/>
              <a:t>의 합을 구하세요</a:t>
            </a:r>
            <a:r>
              <a:rPr lang="en-US" altLang="ko-KR" sz="2400" dirty="0"/>
              <a:t>.</a:t>
            </a:r>
          </a:p>
          <a:p>
            <a:pPr lvl="1">
              <a:lnSpc>
                <a:spcPct val="150000"/>
              </a:lnSpc>
            </a:pPr>
            <a:r>
              <a:rPr lang="en-US" altLang="ko-KR" sz="2000" dirty="0"/>
              <a:t>s1 = </a:t>
            </a:r>
            <a:r>
              <a:rPr lang="en-US" altLang="ko-KR" sz="2000" dirty="0" err="1"/>
              <a:t>pd.Series</a:t>
            </a:r>
            <a:r>
              <a:rPr lang="en-US" altLang="ko-KR" sz="2000" dirty="0"/>
              <a:t>([3, 5, 7], index=['a', 'b', 'c'])</a:t>
            </a:r>
          </a:p>
          <a:p>
            <a:pPr lvl="1">
              <a:lnSpc>
                <a:spcPct val="150000"/>
              </a:lnSpc>
            </a:pPr>
            <a:r>
              <a:rPr lang="en-US" altLang="ko-KR" sz="2000" dirty="0"/>
              <a:t>s2 = </a:t>
            </a:r>
            <a:r>
              <a:rPr lang="en-US" altLang="ko-KR" sz="2000" dirty="0" err="1"/>
              <a:t>pd.Series</a:t>
            </a:r>
            <a:r>
              <a:rPr lang="en-US" altLang="ko-KR" sz="2000" dirty="0"/>
              <a:t>([10, 20, 30], index=['b', 'c', 'd'])</a:t>
            </a:r>
          </a:p>
          <a:p>
            <a:pPr marL="514350" indent="-514350">
              <a:lnSpc>
                <a:spcPct val="150000"/>
              </a:lnSpc>
              <a:buAutoNum type="arabicPeriod" startAt="4"/>
            </a:pPr>
            <a:r>
              <a:rPr lang="en-US" altLang="ko-KR" sz="2400" dirty="0"/>
              <a:t>Series [1, 2, 3, 4, 5]</a:t>
            </a:r>
            <a:r>
              <a:rPr lang="ko-KR" altLang="en-US" sz="2400" dirty="0"/>
              <a:t>의 각 값에 </a:t>
            </a:r>
            <a:r>
              <a:rPr lang="en-US" altLang="ko-KR" sz="2400" dirty="0"/>
              <a:t>10</a:t>
            </a:r>
            <a:r>
              <a:rPr lang="ko-KR" altLang="en-US" sz="2400" dirty="0"/>
              <a:t>을 더한 </a:t>
            </a:r>
            <a:r>
              <a:rPr lang="en-US" altLang="ko-KR" sz="2400" dirty="0"/>
              <a:t>Series</a:t>
            </a:r>
            <a:r>
              <a:rPr lang="ko-KR" altLang="en-US" sz="2400" dirty="0"/>
              <a:t>를 만드세요</a:t>
            </a:r>
            <a:r>
              <a:rPr lang="en-US" altLang="ko-KR" sz="2400" dirty="0"/>
              <a:t>.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50A76AC-F77D-1FBF-E7A1-0F6C9A44B4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2025-09-01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31609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7CA39D-CDE3-7692-C929-01174D7502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4813512-F024-5DDE-67CF-A003240C73B4}"/>
              </a:ext>
            </a:extLst>
          </p:cNvPr>
          <p:cNvSpPr txBox="1"/>
          <p:nvPr/>
        </p:nvSpPr>
        <p:spPr>
          <a:xfrm>
            <a:off x="3548694" y="2600493"/>
            <a:ext cx="509466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dirty="0" err="1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DataFrame</a:t>
            </a:r>
            <a:endParaRPr lang="en-US" altLang="ko-KR" sz="6000" dirty="0">
              <a:solidFill>
                <a:schemeClr val="accent2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669615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25945E-073B-02D3-2D49-35F8DACEF4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4C98D2A9-C446-E1E9-0CF3-568A2C6612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88" y="1"/>
            <a:ext cx="10515600" cy="1145406"/>
          </a:xfrm>
        </p:spPr>
        <p:txBody>
          <a:bodyPr/>
          <a:lstStyle/>
          <a:p>
            <a:r>
              <a:rPr lang="en-US" altLang="ko-KR" dirty="0" err="1"/>
              <a:t>DataFrame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6" name="내용 개체 틀 3">
            <a:extLst>
              <a:ext uri="{FF2B5EF4-FFF2-40B4-BE49-F238E27FC236}">
                <a16:creationId xmlns:a16="http://schemas.microsoft.com/office/drawing/2014/main" id="{D0152AB8-D4D8-4DAA-A5DA-B317BE9CB779}"/>
              </a:ext>
            </a:extLst>
          </p:cNvPr>
          <p:cNvSpPr txBox="1">
            <a:spLocks/>
          </p:cNvSpPr>
          <p:nvPr/>
        </p:nvSpPr>
        <p:spPr>
          <a:xfrm>
            <a:off x="238991" y="968699"/>
            <a:ext cx="11701221" cy="4677358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dirty="0"/>
              <a:t>💡 </a:t>
            </a:r>
            <a:r>
              <a:rPr lang="en-US" altLang="ko-KR" dirty="0" err="1"/>
              <a:t>DataFrame</a:t>
            </a:r>
            <a:r>
              <a:rPr lang="ko-KR" altLang="en-US" dirty="0"/>
              <a:t>은 행과 열로 구성된 </a:t>
            </a:r>
            <a:r>
              <a:rPr lang="en-US" altLang="ko-KR" dirty="0"/>
              <a:t>2</a:t>
            </a:r>
            <a:r>
              <a:rPr lang="ko-KR" altLang="en-US" dirty="0"/>
              <a:t>차원 라벨 데이터 구조</a:t>
            </a:r>
            <a:endParaRPr lang="en-US" altLang="ko-KR" dirty="0"/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dirty="0"/>
              <a:t>📌 주요특징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dirty="0"/>
              <a:t>✔️ </a:t>
            </a:r>
            <a:r>
              <a:rPr lang="en-US" altLang="ko-KR" dirty="0"/>
              <a:t>2</a:t>
            </a:r>
            <a:r>
              <a:rPr lang="ko-KR" altLang="en-US" dirty="0"/>
              <a:t>차원 테이블 구조</a:t>
            </a:r>
            <a:r>
              <a:rPr lang="en-US" altLang="ko-KR" dirty="0"/>
              <a:t>(</a:t>
            </a:r>
            <a:r>
              <a:rPr lang="ko-KR" altLang="en-US" dirty="0"/>
              <a:t>행</a:t>
            </a:r>
            <a:r>
              <a:rPr lang="en-US" altLang="ko-KR" dirty="0"/>
              <a:t>-</a:t>
            </a:r>
            <a:r>
              <a:rPr lang="ko-KR" altLang="en-US" dirty="0"/>
              <a:t>열</a:t>
            </a:r>
            <a:r>
              <a:rPr lang="en-US" altLang="ko-KR" dirty="0"/>
              <a:t>)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dirty="0"/>
              <a:t>✔️ 각 열은 서로 다른 자료형 가능 </a:t>
            </a:r>
            <a:r>
              <a:rPr lang="en-US" altLang="ko-KR" dirty="0"/>
              <a:t>(</a:t>
            </a:r>
            <a:r>
              <a:rPr lang="ko-KR" altLang="en-US" dirty="0"/>
              <a:t>예</a:t>
            </a:r>
            <a:r>
              <a:rPr lang="en-US" altLang="ko-KR" dirty="0"/>
              <a:t>: </a:t>
            </a:r>
            <a:r>
              <a:rPr lang="ko-KR" altLang="en-US" dirty="0"/>
              <a:t>숫자 </a:t>
            </a:r>
            <a:r>
              <a:rPr lang="en-US" altLang="ko-KR" dirty="0"/>
              <a:t>+ </a:t>
            </a:r>
            <a:r>
              <a:rPr lang="ko-KR" altLang="en-US" dirty="0"/>
              <a:t>문자열 혼합</a:t>
            </a:r>
            <a:r>
              <a:rPr lang="en-US" altLang="ko-KR" dirty="0"/>
              <a:t>)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dirty="0"/>
              <a:t>✔️ 행 인덱스와 열 이름으로 데이터 접근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dirty="0"/>
              <a:t>✔️ 엑셀 표</a:t>
            </a:r>
            <a:r>
              <a:rPr lang="en-US" altLang="ko-KR" dirty="0"/>
              <a:t>, SQL </a:t>
            </a:r>
            <a:r>
              <a:rPr lang="ko-KR" altLang="en-US" dirty="0"/>
              <a:t>테이블과 유사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dirty="0"/>
              <a:t>✔️ </a:t>
            </a:r>
            <a:r>
              <a:rPr lang="en-US" altLang="ko-KR" dirty="0"/>
              <a:t>NumPy</a:t>
            </a:r>
            <a:r>
              <a:rPr lang="ko-KR" altLang="en-US" dirty="0"/>
              <a:t>의 </a:t>
            </a:r>
            <a:r>
              <a:rPr lang="en-US" altLang="ko-KR" dirty="0"/>
              <a:t>2</a:t>
            </a:r>
            <a:r>
              <a:rPr lang="ko-KR" altLang="en-US" dirty="0"/>
              <a:t>차원 배열보다 더 강력한 </a:t>
            </a:r>
            <a:r>
              <a:rPr lang="ko-KR" altLang="en-US" dirty="0" err="1"/>
              <a:t>라벨링</a:t>
            </a:r>
            <a:r>
              <a:rPr lang="ko-KR" altLang="en-US" dirty="0"/>
              <a:t> 및 데이터 관리 기능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3527499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808E0C-F789-D04B-414B-31729458C9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FAE496F5-07CB-BF56-B396-A57C6EE5F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88" y="1"/>
            <a:ext cx="10515600" cy="1145406"/>
          </a:xfrm>
        </p:spPr>
        <p:txBody>
          <a:bodyPr/>
          <a:lstStyle/>
          <a:p>
            <a:r>
              <a:rPr lang="en-US" altLang="ko-KR" dirty="0" err="1"/>
              <a:t>DataFrame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0F858611-CB89-B82F-60DD-A48DFFAF71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428" y="2495586"/>
            <a:ext cx="10305143" cy="2947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3A94C90-39D7-5E8A-7510-3365B1220DC4}"/>
              </a:ext>
            </a:extLst>
          </p:cNvPr>
          <p:cNvSpPr txBox="1"/>
          <p:nvPr/>
        </p:nvSpPr>
        <p:spPr>
          <a:xfrm>
            <a:off x="1600198" y="1668765"/>
            <a:ext cx="885734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400" b="0" i="0" dirty="0">
                <a:effectLst/>
                <a:latin typeface="+mn-ea"/>
              </a:rPr>
              <a:t>✅ </a:t>
            </a:r>
            <a:r>
              <a:rPr lang="en-US" altLang="ko-KR" sz="2400" dirty="0" err="1">
                <a:latin typeface="+mn-ea"/>
              </a:rPr>
              <a:t>DataFrame</a:t>
            </a:r>
            <a:r>
              <a:rPr lang="ko-KR" altLang="en-US" sz="2400" dirty="0">
                <a:latin typeface="+mn-ea"/>
              </a:rPr>
              <a:t>은 아래와 같이 </a:t>
            </a:r>
            <a:r>
              <a:rPr lang="en-US" altLang="ko-KR" sz="2400" dirty="0">
                <a:latin typeface="+mn-ea"/>
              </a:rPr>
              <a:t>Series</a:t>
            </a:r>
            <a:r>
              <a:rPr lang="ko-KR" altLang="en-US" sz="2400" dirty="0">
                <a:latin typeface="+mn-ea"/>
              </a:rPr>
              <a:t>들을 결합해 놓은 형태</a:t>
            </a:r>
            <a:endParaRPr lang="en-US" altLang="ko-KR" sz="2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598912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58C017-2CF3-3FBE-18A1-3454123B8B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텍스트, 스크린샷, 디스플레이,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4388782-0BB1-B3BE-082B-8E8F1EA97C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01" t="15632" r="7601" b="15158"/>
          <a:stretch>
            <a:fillRect/>
          </a:stretch>
        </p:blipFill>
        <p:spPr>
          <a:xfrm>
            <a:off x="1518556" y="1580157"/>
            <a:ext cx="9155793" cy="4057683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1DDB7EB1-2A7A-6F77-928B-070CE6F3E3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88" y="1"/>
            <a:ext cx="10515600" cy="1145406"/>
          </a:xfrm>
        </p:spPr>
        <p:txBody>
          <a:bodyPr/>
          <a:lstStyle/>
          <a:p>
            <a:r>
              <a:rPr lang="en-US" altLang="ko-KR" dirty="0" err="1"/>
              <a:t>DataFrame</a:t>
            </a:r>
            <a:r>
              <a:rPr lang="en-US" altLang="ko-KR" dirty="0"/>
              <a:t> </a:t>
            </a:r>
            <a:r>
              <a:rPr lang="ko-KR" altLang="en-US" dirty="0"/>
              <a:t>생성</a:t>
            </a:r>
            <a:r>
              <a:rPr lang="en-US" altLang="ko-KR" dirty="0"/>
              <a:t>(1) 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414971-BA43-AEE8-825A-BB04CCFB8217}"/>
              </a:ext>
            </a:extLst>
          </p:cNvPr>
          <p:cNvSpPr txBox="1"/>
          <p:nvPr/>
        </p:nvSpPr>
        <p:spPr>
          <a:xfrm>
            <a:off x="1384882" y="1082437"/>
            <a:ext cx="309562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0" i="0" dirty="0">
                <a:effectLst/>
                <a:latin typeface="+mn-ea"/>
              </a:rPr>
              <a:t>✅ </a:t>
            </a:r>
            <a:r>
              <a:rPr lang="ko-KR" altLang="en-US" sz="2400" dirty="0" err="1"/>
              <a:t>딕셔너리로</a:t>
            </a:r>
            <a:r>
              <a:rPr lang="ko-KR" altLang="en-US" sz="2400" dirty="0"/>
              <a:t> 생성</a:t>
            </a:r>
            <a:endParaRPr lang="en-US" altLang="ko-KR" sz="2400" dirty="0"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D1BFBC-96EC-3E77-338B-F2134A207E8A}"/>
              </a:ext>
            </a:extLst>
          </p:cNvPr>
          <p:cNvSpPr txBox="1"/>
          <p:nvPr/>
        </p:nvSpPr>
        <p:spPr>
          <a:xfrm>
            <a:off x="1421624" y="5642281"/>
            <a:ext cx="6117770" cy="459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key → </a:t>
            </a:r>
            <a:r>
              <a:rPr lang="ko-KR" altLang="en-US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컬럼명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, value → 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해당 컬럼의 값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(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리스트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)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493895E-9321-8E7B-9C55-E7A6B6804D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3054" y="3996094"/>
            <a:ext cx="2400635" cy="13622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458848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DEBDEE-C81F-0BB9-3D8A-4B9EBAC2A3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077060D4-190C-6D82-455E-001B65FA7D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88" y="1"/>
            <a:ext cx="10515600" cy="1145406"/>
          </a:xfrm>
        </p:spPr>
        <p:txBody>
          <a:bodyPr/>
          <a:lstStyle/>
          <a:p>
            <a:r>
              <a:rPr lang="en-US" altLang="ko-KR" dirty="0" err="1"/>
              <a:t>DataFrame</a:t>
            </a:r>
            <a:r>
              <a:rPr lang="en-US" altLang="ko-KR" dirty="0"/>
              <a:t> </a:t>
            </a:r>
            <a:r>
              <a:rPr lang="ko-KR" altLang="en-US" dirty="0"/>
              <a:t>생성</a:t>
            </a:r>
            <a:r>
              <a:rPr lang="en-US" altLang="ko-KR" dirty="0"/>
              <a:t>(2) 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FAE267-DA55-4DA8-5E8E-65BE66CB048E}"/>
              </a:ext>
            </a:extLst>
          </p:cNvPr>
          <p:cNvSpPr txBox="1"/>
          <p:nvPr/>
        </p:nvSpPr>
        <p:spPr>
          <a:xfrm>
            <a:off x="1954513" y="1428821"/>
            <a:ext cx="372414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0" i="0" dirty="0">
                <a:effectLst/>
                <a:latin typeface="+mn-ea"/>
              </a:rPr>
              <a:t>✅ </a:t>
            </a:r>
            <a:r>
              <a:rPr lang="ko-KR" altLang="en-US" sz="2400" dirty="0"/>
              <a:t>리스트의 리스트로 생성</a:t>
            </a:r>
            <a:endParaRPr lang="en-US" altLang="ko-KR" sz="2400" dirty="0"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9A6E8E-F257-A822-0E1A-E4D74A1D5C69}"/>
              </a:ext>
            </a:extLst>
          </p:cNvPr>
          <p:cNvSpPr txBox="1"/>
          <p:nvPr/>
        </p:nvSpPr>
        <p:spPr>
          <a:xfrm>
            <a:off x="1983088" y="5467279"/>
            <a:ext cx="6117770" cy="459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</a:t>
            </a:r>
            <a:r>
              <a:rPr lang="ko-KR" altLang="en-US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컬럼명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지정하지 않을 시 정수로 넘버링 됨</a:t>
            </a:r>
            <a:endParaRPr lang="en-US" altLang="ko-KR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pic>
        <p:nvPicPr>
          <p:cNvPr id="6" name="그림 5" descr="텍스트, 스크린샷, 디스플레이,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F086EFE-4970-3F11-59F5-27DB62C70C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42" t="17452" r="10297" b="17586"/>
          <a:stretch>
            <a:fillRect/>
          </a:stretch>
        </p:blipFill>
        <p:spPr>
          <a:xfrm>
            <a:off x="2089095" y="1890486"/>
            <a:ext cx="6828972" cy="352697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F745A36-8A9C-72E7-851C-EFF56100FD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2649" y="3645570"/>
            <a:ext cx="1276528" cy="170521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ACA8E69-E22E-4832-9A28-B7F21D7ABD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52649" y="2063084"/>
            <a:ext cx="1714739" cy="1524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2340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F25AAD-CCC1-0A7D-5876-1EC35CFC83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EBA33A86-BBBE-A24F-476C-E40CEEA5C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88" y="1"/>
            <a:ext cx="10515600" cy="1145406"/>
          </a:xfrm>
        </p:spPr>
        <p:txBody>
          <a:bodyPr/>
          <a:lstStyle/>
          <a:p>
            <a:r>
              <a:rPr lang="en-US" altLang="ko-KR" dirty="0" err="1"/>
              <a:t>DataFrame</a:t>
            </a:r>
            <a:r>
              <a:rPr lang="en-US" altLang="ko-KR" dirty="0"/>
              <a:t> </a:t>
            </a:r>
            <a:r>
              <a:rPr lang="ko-KR" altLang="en-US" dirty="0"/>
              <a:t>생성</a:t>
            </a:r>
            <a:r>
              <a:rPr lang="en-US" altLang="ko-KR" dirty="0"/>
              <a:t>(3) 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DDB32E-5D8A-9D8A-3244-8B717AEFCBEB}"/>
              </a:ext>
            </a:extLst>
          </p:cNvPr>
          <p:cNvSpPr txBox="1"/>
          <p:nvPr/>
        </p:nvSpPr>
        <p:spPr>
          <a:xfrm>
            <a:off x="1384882" y="1285643"/>
            <a:ext cx="388244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0" i="0" dirty="0">
                <a:effectLst/>
                <a:latin typeface="+mn-ea"/>
              </a:rPr>
              <a:t>✅ </a:t>
            </a:r>
            <a:r>
              <a:rPr lang="ko-KR" altLang="en-US" sz="2400" dirty="0" err="1"/>
              <a:t>딕셔너리</a:t>
            </a:r>
            <a:r>
              <a:rPr lang="ko-KR" altLang="en-US" sz="2400" dirty="0"/>
              <a:t> 리스트로 생성</a:t>
            </a:r>
            <a:endParaRPr lang="en-US" altLang="ko-KR" sz="2400" dirty="0"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00A63C-422A-E433-2DB4-024B070A1258}"/>
              </a:ext>
            </a:extLst>
          </p:cNvPr>
          <p:cNvSpPr txBox="1"/>
          <p:nvPr/>
        </p:nvSpPr>
        <p:spPr>
          <a:xfrm>
            <a:off x="1421624" y="5540682"/>
            <a:ext cx="6117770" cy="459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key → </a:t>
            </a:r>
            <a:r>
              <a:rPr lang="ko-KR" altLang="en-US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컬럼명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, value → 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해당 컬럼의 값</a:t>
            </a:r>
            <a:endParaRPr lang="en-US" altLang="ko-KR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pic>
        <p:nvPicPr>
          <p:cNvPr id="12" name="그림 11" descr="텍스트, 스크린샷, 디스플레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3FD82FF-7D6A-C59E-0786-2C399EA271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06" t="16544" r="7645" b="16297"/>
          <a:stretch>
            <a:fillRect/>
          </a:stretch>
        </p:blipFill>
        <p:spPr>
          <a:xfrm>
            <a:off x="1525164" y="1768436"/>
            <a:ext cx="9281954" cy="376269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12D09D5-C93A-269A-C2C5-0BF7D60F33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0943" y="4367267"/>
            <a:ext cx="2353003" cy="9526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433247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1CD995-B199-6C21-FA23-54E31B732C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텍스트, 스크린샷, 디스플레이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645BB05-43B0-6AAB-08B7-BF610B6DB4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06" t="18773" r="7504" b="18554"/>
          <a:stretch>
            <a:fillRect/>
          </a:stretch>
        </p:blipFill>
        <p:spPr>
          <a:xfrm>
            <a:off x="1547446" y="2115423"/>
            <a:ext cx="9097108" cy="2997774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7FA79430-B4E0-B42E-8C0F-5A1885976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88" y="1"/>
            <a:ext cx="10515600" cy="1145406"/>
          </a:xfrm>
        </p:spPr>
        <p:txBody>
          <a:bodyPr/>
          <a:lstStyle/>
          <a:p>
            <a:r>
              <a:rPr lang="en-US" altLang="ko-KR" dirty="0" err="1"/>
              <a:t>DataFrame</a:t>
            </a:r>
            <a:r>
              <a:rPr lang="en-US" altLang="ko-KR" dirty="0"/>
              <a:t> </a:t>
            </a:r>
            <a:r>
              <a:rPr lang="ko-KR" altLang="en-US" dirty="0"/>
              <a:t>생성</a:t>
            </a:r>
            <a:r>
              <a:rPr lang="en-US" altLang="ko-KR" dirty="0"/>
              <a:t>(4) 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F4323B-2C02-8C34-3575-D5DB4393895D}"/>
              </a:ext>
            </a:extLst>
          </p:cNvPr>
          <p:cNvSpPr txBox="1"/>
          <p:nvPr/>
        </p:nvSpPr>
        <p:spPr>
          <a:xfrm>
            <a:off x="1384882" y="1638801"/>
            <a:ext cx="388244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0" i="0" dirty="0">
                <a:effectLst/>
                <a:latin typeface="+mn-ea"/>
              </a:rPr>
              <a:t>✅ </a:t>
            </a:r>
            <a:r>
              <a:rPr lang="en-US" altLang="ko-KR" sz="2400" dirty="0"/>
              <a:t>Series</a:t>
            </a:r>
            <a:r>
              <a:rPr lang="ko-KR" altLang="en-US" sz="2400" dirty="0"/>
              <a:t>의 </a:t>
            </a:r>
            <a:r>
              <a:rPr lang="ko-KR" altLang="en-US" sz="2400" dirty="0" err="1"/>
              <a:t>딕셔너리로</a:t>
            </a:r>
            <a:r>
              <a:rPr lang="ko-KR" altLang="en-US" sz="2400" dirty="0"/>
              <a:t> 생성</a:t>
            </a:r>
            <a:endParaRPr lang="en-US" altLang="ko-KR" sz="2400" dirty="0"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0244E8-665D-824A-FAE6-13E94FC4F722}"/>
              </a:ext>
            </a:extLst>
          </p:cNvPr>
          <p:cNvSpPr txBox="1"/>
          <p:nvPr/>
        </p:nvSpPr>
        <p:spPr>
          <a:xfrm>
            <a:off x="1430473" y="5093596"/>
            <a:ext cx="6117770" cy="459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각 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Series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가 컬럼으로 </a:t>
            </a:r>
            <a:r>
              <a:rPr lang="ko-KR" altLang="en-US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들어감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(index 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자동 정렬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)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C52B36E-842C-1C5B-0723-491321743B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7513" y="4171549"/>
            <a:ext cx="1810003" cy="12765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078829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8B9528-E5E6-B1F0-6EA3-EF39DD7D46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3E92F23-B686-4F81-F166-A54D3039A214}"/>
              </a:ext>
            </a:extLst>
          </p:cNvPr>
          <p:cNvSpPr txBox="1"/>
          <p:nvPr/>
        </p:nvSpPr>
        <p:spPr>
          <a:xfrm>
            <a:off x="3514226" y="2600493"/>
            <a:ext cx="516359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Pandas </a:t>
            </a:r>
            <a:r>
              <a:rPr lang="ko-KR" altLang="en-US" sz="6000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개요</a:t>
            </a:r>
            <a:endParaRPr lang="en-US" altLang="ko-KR" sz="6000" dirty="0">
              <a:solidFill>
                <a:schemeClr val="accent2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057633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7AA931-06B1-73EB-9F21-1213781B11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E55C8AB5-1C95-4675-DBD8-498AF3E1A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88" y="1"/>
            <a:ext cx="10515600" cy="1145406"/>
          </a:xfrm>
        </p:spPr>
        <p:txBody>
          <a:bodyPr/>
          <a:lstStyle/>
          <a:p>
            <a:r>
              <a:rPr lang="en-US" altLang="ko-KR" dirty="0" err="1"/>
              <a:t>DataFrame</a:t>
            </a:r>
            <a:r>
              <a:rPr lang="en-US" altLang="ko-KR" dirty="0"/>
              <a:t> </a:t>
            </a:r>
            <a:r>
              <a:rPr lang="ko-KR" altLang="en-US" dirty="0"/>
              <a:t>생성</a:t>
            </a:r>
            <a:r>
              <a:rPr lang="en-US" altLang="ko-KR" dirty="0"/>
              <a:t>(5) 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1D8537-C486-8E16-38C6-DAB27CFDF4AC}"/>
              </a:ext>
            </a:extLst>
          </p:cNvPr>
          <p:cNvSpPr txBox="1"/>
          <p:nvPr/>
        </p:nvSpPr>
        <p:spPr>
          <a:xfrm>
            <a:off x="1384882" y="1748212"/>
            <a:ext cx="434379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0" i="0" dirty="0">
                <a:effectLst/>
                <a:latin typeface="+mn-ea"/>
              </a:rPr>
              <a:t>✅ </a:t>
            </a:r>
            <a:r>
              <a:rPr lang="en-US" altLang="ko-KR" sz="2400" dirty="0"/>
              <a:t>CSV, </a:t>
            </a:r>
            <a:r>
              <a:rPr lang="ko-KR" altLang="en-US" sz="2400" dirty="0"/>
              <a:t>엑셀 등 파일로부터 생성</a:t>
            </a:r>
            <a:endParaRPr lang="en-US" altLang="ko-KR" sz="2400" dirty="0"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308BCB-22C9-FCFB-C08E-98DE30686D75}"/>
              </a:ext>
            </a:extLst>
          </p:cNvPr>
          <p:cNvSpPr txBox="1"/>
          <p:nvPr/>
        </p:nvSpPr>
        <p:spPr>
          <a:xfrm>
            <a:off x="1430472" y="4601227"/>
            <a:ext cx="9243877" cy="8340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</a:t>
            </a:r>
            <a:r>
              <a:rPr lang="en-US" altLang="ko-KR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read_csv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() : 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파일에서 </a:t>
            </a:r>
            <a:r>
              <a:rPr lang="en-US" altLang="ko-KR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DataFrame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생성</a:t>
            </a:r>
            <a:endParaRPr lang="en-US" altLang="ko-KR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🔎 </a:t>
            </a:r>
            <a:r>
              <a:rPr lang="en-US" altLang="ko-KR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CSV(Comma-Separated Values) : </a:t>
            </a:r>
            <a:r>
              <a:rPr lang="ko-KR" altLang="en-US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데이터를 쉼표</a:t>
            </a:r>
            <a:r>
              <a:rPr lang="en-US" altLang="ko-KR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(,)</a:t>
            </a:r>
            <a:r>
              <a:rPr lang="ko-KR" altLang="en-US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로 구분하여 저장하는 텍스트 기반의 표 형식 파일</a:t>
            </a:r>
            <a:endParaRPr lang="en-US" altLang="ko-KR" sz="16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pic>
        <p:nvPicPr>
          <p:cNvPr id="10" name="그림 9" descr="텍스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5D92D18-B8B1-042C-DDE8-29166072AD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0" t="21806" r="7560" b="21953"/>
          <a:stretch>
            <a:fillRect/>
          </a:stretch>
        </p:blipFill>
        <p:spPr>
          <a:xfrm>
            <a:off x="1524000" y="2260396"/>
            <a:ext cx="9150350" cy="2320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5013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969B0B-110D-5BF4-8ED1-065142D90B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59B22C49-4F9E-A4B2-69B4-DE3842409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88" y="1"/>
            <a:ext cx="10515600" cy="1145406"/>
          </a:xfrm>
        </p:spPr>
        <p:txBody>
          <a:bodyPr/>
          <a:lstStyle/>
          <a:p>
            <a:r>
              <a:rPr lang="en-US" altLang="ko-KR" dirty="0" err="1"/>
              <a:t>DataFrame</a:t>
            </a:r>
            <a:r>
              <a:rPr lang="ko-KR" altLang="en-US" dirty="0"/>
              <a:t>의 주요 속성 및 메서드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7DE4DC-A11B-F5CA-A197-49FF38503A67}"/>
              </a:ext>
            </a:extLst>
          </p:cNvPr>
          <p:cNvSpPr txBox="1"/>
          <p:nvPr/>
        </p:nvSpPr>
        <p:spPr>
          <a:xfrm>
            <a:off x="860135" y="1292503"/>
            <a:ext cx="553173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0" i="0" dirty="0">
                <a:effectLst/>
                <a:latin typeface="+mn-ea"/>
              </a:rPr>
              <a:t>✅ </a:t>
            </a:r>
            <a:r>
              <a:rPr lang="en-US" altLang="ko-KR" sz="2400" dirty="0" err="1"/>
              <a:t>DataFrame</a:t>
            </a:r>
            <a:r>
              <a:rPr lang="ko-KR" altLang="en-US" sz="2400" dirty="0"/>
              <a:t>의 주요 속성</a:t>
            </a:r>
            <a:r>
              <a:rPr lang="en-US" altLang="ko-KR" sz="2400" dirty="0"/>
              <a:t>/</a:t>
            </a:r>
            <a:r>
              <a:rPr lang="ko-KR" altLang="en-US" sz="2400" dirty="0"/>
              <a:t>메서드 목록</a:t>
            </a:r>
            <a:endParaRPr lang="en-US" altLang="ko-KR" sz="2400" dirty="0">
              <a:latin typeface="+mn-ea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82C24E1D-EF82-143D-1749-24CFF74811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3970806"/>
              </p:ext>
            </p:extLst>
          </p:nvPr>
        </p:nvGraphicFramePr>
        <p:xfrm>
          <a:off x="1014046" y="1754168"/>
          <a:ext cx="10163908" cy="3951660"/>
        </p:xfrm>
        <a:graphic>
          <a:graphicData uri="http://schemas.openxmlformats.org/drawingml/2006/table">
            <a:tbl>
              <a:tblPr/>
              <a:tblGrid>
                <a:gridCol w="2616827">
                  <a:extLst>
                    <a:ext uri="{9D8B030D-6E8A-4147-A177-3AD203B41FA5}">
                      <a16:colId xmlns:a16="http://schemas.microsoft.com/office/drawing/2014/main" val="4068686696"/>
                    </a:ext>
                  </a:extLst>
                </a:gridCol>
                <a:gridCol w="7547081">
                  <a:extLst>
                    <a:ext uri="{9D8B030D-6E8A-4147-A177-3AD203B41FA5}">
                      <a16:colId xmlns:a16="http://schemas.microsoft.com/office/drawing/2014/main" val="1644121531"/>
                    </a:ext>
                  </a:extLst>
                </a:gridCol>
              </a:tblGrid>
              <a:tr h="39516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속성</a:t>
                      </a:r>
                      <a:r>
                        <a:rPr lang="en-US" altLang="ko-KR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/</a:t>
                      </a:r>
                      <a:r>
                        <a:rPr lang="ko-KR" alt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메서드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설명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5066769"/>
                  </a:ext>
                </a:extLst>
              </a:tr>
              <a:tr h="39516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.shape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(</a:t>
                      </a:r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행 개수</a:t>
                      </a:r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, </a:t>
                      </a:r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열 개수</a:t>
                      </a:r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)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6043291"/>
                  </a:ext>
                </a:extLst>
              </a:tr>
              <a:tr h="39516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.columns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컬럼명</a:t>
                      </a:r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(</a:t>
                      </a: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Index </a:t>
                      </a:r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객체</a:t>
                      </a:r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)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8429741"/>
                  </a:ext>
                </a:extLst>
              </a:tr>
              <a:tr h="39516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.index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행 인덱스</a:t>
                      </a:r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(Index </a:t>
                      </a:r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객체</a:t>
                      </a:r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)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3413109"/>
                  </a:ext>
                </a:extLst>
              </a:tr>
              <a:tr h="39516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.dtypes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각 컬럼의 데이터 타입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1602366"/>
                  </a:ext>
                </a:extLst>
              </a:tr>
              <a:tr h="39516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.info()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DataFrame </a:t>
                      </a:r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전체 정보</a:t>
                      </a:r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(</a:t>
                      </a:r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행</a:t>
                      </a:r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/</a:t>
                      </a:r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열</a:t>
                      </a:r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, </a:t>
                      </a:r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타입 등</a:t>
                      </a:r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)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5222493"/>
                  </a:ext>
                </a:extLst>
              </a:tr>
              <a:tr h="39516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.head()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상위 </a:t>
                      </a:r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5</a:t>
                      </a:r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개 행 미리보기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1673799"/>
                  </a:ext>
                </a:extLst>
              </a:tr>
              <a:tr h="39516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.tail()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하위 </a:t>
                      </a:r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5</a:t>
                      </a:r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개 행 미리보기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3786986"/>
                  </a:ext>
                </a:extLst>
              </a:tr>
              <a:tr h="39516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.values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실제 데이터</a:t>
                      </a:r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(NumPy 2</a:t>
                      </a:r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차원 배열</a:t>
                      </a:r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)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0918441"/>
                  </a:ext>
                </a:extLst>
              </a:tr>
              <a:tr h="39516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.describe()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수치형 컬럼에 대한 요약 통계량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17182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387563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8AAE33-0B17-575E-E4B6-44E85D796E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3E8FCDA7-2B9B-CE9C-9D90-BD59F94489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88" y="1"/>
            <a:ext cx="10515600" cy="1145406"/>
          </a:xfrm>
        </p:spPr>
        <p:txBody>
          <a:bodyPr/>
          <a:lstStyle/>
          <a:p>
            <a:r>
              <a:rPr lang="en-US" altLang="ko-KR" dirty="0" err="1"/>
              <a:t>DataFrame</a:t>
            </a:r>
            <a:r>
              <a:rPr lang="ko-KR" altLang="en-US" dirty="0"/>
              <a:t>의 주요 속성 및 메서드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D4D1DF1-C0D0-1E3A-C7D8-CA7F23AEBB1F}"/>
              </a:ext>
            </a:extLst>
          </p:cNvPr>
          <p:cNvSpPr txBox="1"/>
          <p:nvPr/>
        </p:nvSpPr>
        <p:spPr>
          <a:xfrm>
            <a:off x="290863" y="1531259"/>
            <a:ext cx="614901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0" i="0" dirty="0">
                <a:effectLst/>
                <a:latin typeface="+mn-ea"/>
              </a:rPr>
              <a:t>✅ </a:t>
            </a:r>
            <a:r>
              <a:rPr lang="en-US" altLang="ko-KR" sz="2400" dirty="0" err="1"/>
              <a:t>DataFrame</a:t>
            </a:r>
            <a:r>
              <a:rPr lang="ko-KR" altLang="en-US" sz="2400" dirty="0"/>
              <a:t>의 주요 속성</a:t>
            </a:r>
            <a:r>
              <a:rPr lang="en-US" altLang="ko-KR" sz="2400" dirty="0"/>
              <a:t>/</a:t>
            </a:r>
            <a:r>
              <a:rPr lang="ko-KR" altLang="en-US" sz="2400" dirty="0"/>
              <a:t>메서드 사용 예시</a:t>
            </a:r>
            <a:r>
              <a:rPr lang="en-US" altLang="ko-KR" sz="2400" dirty="0"/>
              <a:t>(1)</a:t>
            </a:r>
            <a:endParaRPr lang="en-US" altLang="ko-KR" sz="2400" dirty="0">
              <a:latin typeface="+mn-ea"/>
            </a:endParaRPr>
          </a:p>
        </p:txBody>
      </p:sp>
      <p:pic>
        <p:nvPicPr>
          <p:cNvPr id="6" name="그림 5" descr="텍스트, 스크린샷, 디스플레이,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DFED901-5F26-C431-F804-0182DB4F9A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3" t="13105" r="7537" b="12934"/>
          <a:stretch>
            <a:fillRect/>
          </a:stretch>
        </p:blipFill>
        <p:spPr>
          <a:xfrm>
            <a:off x="442791" y="1992924"/>
            <a:ext cx="6291384" cy="350782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0C2E81B-D5B4-DB42-C252-2CB10115F7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6671" y="2563448"/>
            <a:ext cx="4979727" cy="2532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0168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D07415-70D1-D0D2-6544-159BB5243C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3599D0-FE4B-8131-BE8D-7FD541CFC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실습</a:t>
            </a:r>
            <a:r>
              <a:rPr lang="en-US" altLang="ko-KR" dirty="0">
                <a:solidFill>
                  <a:schemeClr val="accent2"/>
                </a:solidFill>
              </a:rPr>
              <a:t>2. </a:t>
            </a:r>
            <a:r>
              <a:rPr lang="en-US" altLang="ko-KR" dirty="0" err="1">
                <a:solidFill>
                  <a:schemeClr val="accent2"/>
                </a:solidFill>
              </a:rPr>
              <a:t>DataFrame</a:t>
            </a:r>
            <a:r>
              <a:rPr lang="en-US" altLang="ko-KR" dirty="0">
                <a:solidFill>
                  <a:schemeClr val="accent2"/>
                </a:solidFill>
              </a:rPr>
              <a:t> </a:t>
            </a:r>
            <a:r>
              <a:rPr lang="ko-KR" altLang="en-US" dirty="0">
                <a:solidFill>
                  <a:schemeClr val="accent2"/>
                </a:solidFill>
              </a:rPr>
              <a:t>연습</a:t>
            </a:r>
            <a:r>
              <a:rPr lang="en-US" altLang="ko-KR" dirty="0">
                <a:solidFill>
                  <a:schemeClr val="accent2"/>
                </a:solidFill>
              </a:rPr>
              <a:t>(1)</a:t>
            </a:r>
            <a:endParaRPr lang="ko-KR" altLang="en-US" dirty="0"/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5D5BFF93-09E8-3C84-BD13-2CBF1BBE57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788" y="1028175"/>
            <a:ext cx="11688424" cy="5208501"/>
          </a:xfrm>
        </p:spPr>
        <p:txBody>
          <a:bodyPr>
            <a:noAutofit/>
          </a:bodyPr>
          <a:lstStyle/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altLang="en-US" sz="2400" dirty="0"/>
              <a:t>다음 데이터로 </a:t>
            </a:r>
            <a:r>
              <a:rPr lang="en-US" altLang="ko-KR" sz="2400" dirty="0" err="1"/>
              <a:t>DataFrame</a:t>
            </a:r>
            <a:r>
              <a:rPr lang="ko-KR" altLang="en-US" sz="2400" dirty="0"/>
              <a:t>을 생성하고</a:t>
            </a:r>
            <a:r>
              <a:rPr lang="en-US" altLang="ko-KR" sz="2400" dirty="0"/>
              <a:t>, </a:t>
            </a:r>
            <a:r>
              <a:rPr lang="ko-KR" altLang="en-US" sz="2400" dirty="0"/>
              <a:t>컬럼명을 </a:t>
            </a:r>
            <a:r>
              <a:rPr lang="en-US" altLang="ko-KR" sz="2400" dirty="0"/>
              <a:t>'</a:t>
            </a:r>
            <a:r>
              <a:rPr lang="ko-KR" altLang="en-US" sz="2400" dirty="0"/>
              <a:t>이름</a:t>
            </a:r>
            <a:r>
              <a:rPr lang="en-US" altLang="ko-KR" sz="2400" dirty="0"/>
              <a:t>', '</a:t>
            </a:r>
            <a:r>
              <a:rPr lang="ko-KR" altLang="en-US" sz="2400" dirty="0"/>
              <a:t>나이</a:t>
            </a:r>
            <a:r>
              <a:rPr lang="en-US" altLang="ko-KR" sz="2400" dirty="0"/>
              <a:t>', '</a:t>
            </a:r>
            <a:r>
              <a:rPr lang="ko-KR" altLang="en-US" sz="2400" dirty="0"/>
              <a:t>도시</a:t>
            </a:r>
            <a:r>
              <a:rPr lang="en-US" altLang="ko-KR" sz="2400" dirty="0"/>
              <a:t>'</a:t>
            </a:r>
            <a:r>
              <a:rPr lang="ko-KR" altLang="en-US" sz="2400" dirty="0"/>
              <a:t>로 지정하세요</a:t>
            </a:r>
            <a:r>
              <a:rPr lang="en-US" altLang="ko-KR" sz="2400" dirty="0"/>
              <a:t>.</a:t>
            </a:r>
          </a:p>
          <a:p>
            <a:pPr lvl="1">
              <a:lnSpc>
                <a:spcPct val="150000"/>
              </a:lnSpc>
            </a:pPr>
            <a:r>
              <a:rPr lang="en-US" altLang="ko-KR" sz="2000" dirty="0"/>
              <a:t>[['</a:t>
            </a:r>
            <a:r>
              <a:rPr lang="ko-KR" altLang="en-US" sz="2000" dirty="0"/>
              <a:t>홍길동</a:t>
            </a:r>
            <a:r>
              <a:rPr lang="en-US" altLang="ko-KR" sz="2000" dirty="0"/>
              <a:t>', 28, '</a:t>
            </a:r>
            <a:r>
              <a:rPr lang="ko-KR" altLang="en-US" sz="2000" dirty="0"/>
              <a:t>서울</a:t>
            </a:r>
            <a:r>
              <a:rPr lang="en-US" altLang="ko-KR" sz="2000" dirty="0"/>
              <a:t>'], ['</a:t>
            </a:r>
            <a:r>
              <a:rPr lang="ko-KR" altLang="en-US" sz="2000" dirty="0"/>
              <a:t>김철수</a:t>
            </a:r>
            <a:r>
              <a:rPr lang="en-US" altLang="ko-KR" sz="2000" dirty="0"/>
              <a:t>', 33, '</a:t>
            </a:r>
            <a:r>
              <a:rPr lang="ko-KR" altLang="en-US" sz="2000" dirty="0"/>
              <a:t>부산</a:t>
            </a:r>
            <a:r>
              <a:rPr lang="en-US" altLang="ko-KR" sz="2000" dirty="0"/>
              <a:t>'], ['</a:t>
            </a:r>
            <a:r>
              <a:rPr lang="ko-KR" altLang="en-US" sz="2000" dirty="0"/>
              <a:t>이영희</a:t>
            </a:r>
            <a:r>
              <a:rPr lang="en-US" altLang="ko-KR" sz="2000" dirty="0"/>
              <a:t>', 25, '</a:t>
            </a:r>
            <a:r>
              <a:rPr lang="ko-KR" altLang="en-US" sz="2000" dirty="0"/>
              <a:t>대구</a:t>
            </a:r>
            <a:r>
              <a:rPr lang="en-US" altLang="ko-KR" sz="2000" dirty="0"/>
              <a:t>']]</a:t>
            </a:r>
            <a:r>
              <a:rPr lang="en-US" altLang="ko-KR" sz="1600" dirty="0"/>
              <a:t> 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altLang="en-US" sz="2400" dirty="0"/>
              <a:t>아래와 같은 </a:t>
            </a:r>
            <a:r>
              <a:rPr lang="ko-KR" altLang="en-US" sz="2400" dirty="0" err="1"/>
              <a:t>딕셔너리로</a:t>
            </a:r>
            <a:r>
              <a:rPr lang="ko-KR" altLang="en-US" sz="2400" dirty="0"/>
              <a:t> </a:t>
            </a:r>
            <a:r>
              <a:rPr lang="en-US" altLang="ko-KR" sz="2400" dirty="0" err="1"/>
              <a:t>DataFrame</a:t>
            </a:r>
            <a:r>
              <a:rPr lang="ko-KR" altLang="en-US" sz="2400" dirty="0"/>
              <a:t>을 생성하세요</a:t>
            </a:r>
            <a:r>
              <a:rPr lang="en-US" altLang="ko-KR" sz="2400" dirty="0"/>
              <a:t>.</a:t>
            </a:r>
          </a:p>
          <a:p>
            <a:pPr lvl="1">
              <a:lnSpc>
                <a:spcPct val="150000"/>
              </a:lnSpc>
            </a:pPr>
            <a:r>
              <a:rPr lang="en-US" altLang="ko-KR" sz="2000" dirty="0"/>
              <a:t>{'A': [1, 2, 3], 'B': [4, 5, 6]}</a:t>
            </a:r>
            <a:endParaRPr lang="en-US" altLang="ko-KR" sz="1600" dirty="0"/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altLang="en-US" sz="2400" dirty="0"/>
              <a:t>아래 데이터를 사용해 </a:t>
            </a:r>
            <a:r>
              <a:rPr lang="en-US" altLang="ko-KR" sz="2400" dirty="0" err="1"/>
              <a:t>DataFrame</a:t>
            </a:r>
            <a:r>
              <a:rPr lang="ko-KR" altLang="en-US" sz="2400" dirty="0"/>
              <a:t>을 만드세요</a:t>
            </a:r>
            <a:r>
              <a:rPr lang="en-US" altLang="ko-KR" sz="2400" dirty="0"/>
              <a:t>.</a:t>
            </a:r>
          </a:p>
          <a:p>
            <a:pPr lvl="1">
              <a:lnSpc>
                <a:spcPct val="150000"/>
              </a:lnSpc>
            </a:pPr>
            <a:r>
              <a:rPr lang="en-US" altLang="ko-KR" sz="2000" dirty="0"/>
              <a:t>[{'</a:t>
            </a:r>
            <a:r>
              <a:rPr lang="ko-KR" altLang="en-US" sz="2000" dirty="0"/>
              <a:t>과목</a:t>
            </a:r>
            <a:r>
              <a:rPr lang="en-US" altLang="ko-KR" sz="2000" dirty="0"/>
              <a:t>': '</a:t>
            </a:r>
            <a:r>
              <a:rPr lang="ko-KR" altLang="en-US" sz="2000" dirty="0"/>
              <a:t>수학</a:t>
            </a:r>
            <a:r>
              <a:rPr lang="en-US" altLang="ko-KR" sz="2000" dirty="0"/>
              <a:t>', '</a:t>
            </a:r>
            <a:r>
              <a:rPr lang="ko-KR" altLang="en-US" sz="2000" dirty="0"/>
              <a:t>점수</a:t>
            </a:r>
            <a:r>
              <a:rPr lang="en-US" altLang="ko-KR" sz="2000" dirty="0"/>
              <a:t>': 90}, {'</a:t>
            </a:r>
            <a:r>
              <a:rPr lang="ko-KR" altLang="en-US" sz="2000" dirty="0"/>
              <a:t>과목</a:t>
            </a:r>
            <a:r>
              <a:rPr lang="en-US" altLang="ko-KR" sz="2000" dirty="0"/>
              <a:t>': '</a:t>
            </a:r>
            <a:r>
              <a:rPr lang="ko-KR" altLang="en-US" sz="2000" dirty="0"/>
              <a:t>영어</a:t>
            </a:r>
            <a:r>
              <a:rPr lang="en-US" altLang="ko-KR" sz="2000" dirty="0"/>
              <a:t>', '</a:t>
            </a:r>
            <a:r>
              <a:rPr lang="ko-KR" altLang="en-US" sz="2000" dirty="0"/>
              <a:t>점수</a:t>
            </a:r>
            <a:r>
              <a:rPr lang="en-US" altLang="ko-KR" sz="2000" dirty="0"/>
              <a:t>': 85}, {'</a:t>
            </a:r>
            <a:r>
              <a:rPr lang="ko-KR" altLang="en-US" sz="2000" dirty="0"/>
              <a:t>과목</a:t>
            </a:r>
            <a:r>
              <a:rPr lang="en-US" altLang="ko-KR" sz="2000" dirty="0"/>
              <a:t>': '</a:t>
            </a:r>
            <a:r>
              <a:rPr lang="ko-KR" altLang="en-US" sz="2000" dirty="0"/>
              <a:t>과학</a:t>
            </a:r>
            <a:r>
              <a:rPr lang="en-US" altLang="ko-KR" sz="2000" dirty="0"/>
              <a:t>', '</a:t>
            </a:r>
            <a:r>
              <a:rPr lang="ko-KR" altLang="en-US" sz="2000" dirty="0"/>
              <a:t>점수</a:t>
            </a:r>
            <a:r>
              <a:rPr lang="en-US" altLang="ko-KR" sz="2000" dirty="0"/>
              <a:t>': 95}]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400" dirty="0"/>
              <a:t>아래 데이터를 사용해 </a:t>
            </a:r>
            <a:r>
              <a:rPr lang="en-US" altLang="ko-KR" sz="2400" dirty="0" err="1"/>
              <a:t>DataFrame</a:t>
            </a:r>
            <a:r>
              <a:rPr lang="ko-KR" altLang="en-US" sz="2400" dirty="0"/>
              <a:t>을 생성하되</a:t>
            </a:r>
            <a:r>
              <a:rPr lang="en-US" altLang="ko-KR" sz="2400" dirty="0"/>
              <a:t>, </a:t>
            </a:r>
            <a:r>
              <a:rPr lang="ko-KR" altLang="en-US" sz="2400" dirty="0"/>
              <a:t>인덱스를 </a:t>
            </a:r>
            <a:r>
              <a:rPr lang="en-US" altLang="ko-KR" sz="2400" dirty="0"/>
              <a:t>['</a:t>
            </a:r>
            <a:r>
              <a:rPr lang="ko-KR" altLang="en-US" sz="2400" dirty="0"/>
              <a:t>학생</a:t>
            </a:r>
            <a:r>
              <a:rPr lang="en-US" altLang="ko-KR" sz="2400" dirty="0"/>
              <a:t>1', '</a:t>
            </a:r>
            <a:r>
              <a:rPr lang="ko-KR" altLang="en-US" sz="2400" dirty="0"/>
              <a:t>학생</a:t>
            </a:r>
            <a:r>
              <a:rPr lang="en-US" altLang="ko-KR" sz="2400" dirty="0"/>
              <a:t>2', '</a:t>
            </a:r>
            <a:r>
              <a:rPr lang="ko-KR" altLang="en-US" sz="2400" dirty="0"/>
              <a:t>학생</a:t>
            </a:r>
            <a:r>
              <a:rPr lang="en-US" altLang="ko-KR" sz="2400" dirty="0"/>
              <a:t>3']</a:t>
            </a:r>
            <a:r>
              <a:rPr lang="ko-KR" altLang="en-US" sz="2400" dirty="0"/>
              <a:t>으로 지정하세요</a:t>
            </a:r>
            <a:r>
              <a:rPr lang="en-US" altLang="ko-KR" sz="2400" dirty="0"/>
              <a:t>.</a:t>
            </a:r>
          </a:p>
          <a:p>
            <a:pPr lvl="1">
              <a:lnSpc>
                <a:spcPct val="150000"/>
              </a:lnSpc>
            </a:pPr>
            <a:r>
              <a:rPr lang="en-US" altLang="ko-KR" sz="1800" dirty="0"/>
              <a:t>{'</a:t>
            </a:r>
            <a:r>
              <a:rPr lang="ko-KR" altLang="en-US" sz="1800" dirty="0"/>
              <a:t>이름</a:t>
            </a:r>
            <a:r>
              <a:rPr lang="en-US" altLang="ko-KR" sz="1800" dirty="0"/>
              <a:t>': ['</a:t>
            </a:r>
            <a:r>
              <a:rPr lang="ko-KR" altLang="en-US" sz="1800" dirty="0"/>
              <a:t>민수</a:t>
            </a:r>
            <a:r>
              <a:rPr lang="en-US" altLang="ko-KR" sz="1800" dirty="0"/>
              <a:t>', '</a:t>
            </a:r>
            <a:r>
              <a:rPr lang="ko-KR" altLang="en-US" sz="1800" dirty="0"/>
              <a:t>영희</a:t>
            </a:r>
            <a:r>
              <a:rPr lang="en-US" altLang="ko-KR" sz="1800" dirty="0"/>
              <a:t>', '</a:t>
            </a:r>
            <a:r>
              <a:rPr lang="ko-KR" altLang="en-US" sz="1800" dirty="0"/>
              <a:t>철수</a:t>
            </a:r>
            <a:r>
              <a:rPr lang="en-US" altLang="ko-KR" sz="1800" dirty="0"/>
              <a:t>'], '</a:t>
            </a:r>
            <a:r>
              <a:rPr lang="ko-KR" altLang="en-US" sz="1800" dirty="0"/>
              <a:t>점수</a:t>
            </a:r>
            <a:r>
              <a:rPr lang="en-US" altLang="ko-KR" sz="1800" dirty="0"/>
              <a:t>': [80, 92, 77]}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B1ADBC4-45C8-4302-B51F-A77704F249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2025-09-01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26069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3AB24A-D690-BD3B-486E-E594F040E4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F85C12-B379-14B8-C964-B820E380DD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실습</a:t>
            </a:r>
            <a:r>
              <a:rPr lang="en-US" altLang="ko-KR" dirty="0">
                <a:solidFill>
                  <a:schemeClr val="accent2"/>
                </a:solidFill>
              </a:rPr>
              <a:t>2. </a:t>
            </a:r>
            <a:r>
              <a:rPr lang="en-US" altLang="ko-KR" dirty="0" err="1">
                <a:solidFill>
                  <a:schemeClr val="accent2"/>
                </a:solidFill>
              </a:rPr>
              <a:t>DataFrame</a:t>
            </a:r>
            <a:r>
              <a:rPr lang="en-US" altLang="ko-KR" dirty="0">
                <a:solidFill>
                  <a:schemeClr val="accent2"/>
                </a:solidFill>
              </a:rPr>
              <a:t> </a:t>
            </a:r>
            <a:r>
              <a:rPr lang="ko-KR" altLang="en-US" dirty="0">
                <a:solidFill>
                  <a:schemeClr val="accent2"/>
                </a:solidFill>
              </a:rPr>
              <a:t>연습</a:t>
            </a:r>
            <a:r>
              <a:rPr lang="en-US" altLang="ko-KR" dirty="0">
                <a:solidFill>
                  <a:schemeClr val="accent2"/>
                </a:solidFill>
              </a:rPr>
              <a:t>(2)</a:t>
            </a:r>
            <a:endParaRPr lang="ko-KR" altLang="en-US" dirty="0"/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CBDAC22D-E0B7-5639-9BA2-CCFD44352F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788" y="1028175"/>
            <a:ext cx="11688424" cy="5208501"/>
          </a:xfrm>
        </p:spPr>
        <p:txBody>
          <a:bodyPr>
            <a:no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 startAt="5"/>
            </a:pPr>
            <a:r>
              <a:rPr lang="ko-KR" altLang="en-US" sz="2400" dirty="0"/>
              <a:t>아래 </a:t>
            </a:r>
            <a:r>
              <a:rPr lang="en-US" altLang="ko-KR" sz="2400" dirty="0"/>
              <a:t>Series </a:t>
            </a:r>
            <a:r>
              <a:rPr lang="ko-KR" altLang="en-US" sz="2400" dirty="0"/>
              <a:t>객체 </a:t>
            </a:r>
            <a:r>
              <a:rPr lang="en-US" altLang="ko-KR" sz="2400" dirty="0"/>
              <a:t>2</a:t>
            </a:r>
            <a:r>
              <a:rPr lang="ko-KR" altLang="en-US" sz="2400" dirty="0"/>
              <a:t>개를 이용해 </a:t>
            </a:r>
            <a:r>
              <a:rPr lang="en-US" altLang="ko-KR" sz="2400" dirty="0" err="1"/>
              <a:t>DataFrame</a:t>
            </a:r>
            <a:r>
              <a:rPr lang="ko-KR" altLang="en-US" sz="2400" dirty="0"/>
              <a:t>을 만드세요</a:t>
            </a:r>
            <a:r>
              <a:rPr lang="en-US" altLang="ko-KR" sz="2400" dirty="0"/>
              <a:t>.</a:t>
            </a:r>
          </a:p>
          <a:p>
            <a:pPr lvl="1">
              <a:lnSpc>
                <a:spcPct val="150000"/>
              </a:lnSpc>
            </a:pPr>
            <a:r>
              <a:rPr lang="en-US" altLang="ko-KR" sz="2000" dirty="0"/>
              <a:t>kor = </a:t>
            </a:r>
            <a:r>
              <a:rPr lang="en-US" altLang="ko-KR" sz="2000" dirty="0" err="1"/>
              <a:t>pd.Series</a:t>
            </a:r>
            <a:r>
              <a:rPr lang="en-US" altLang="ko-KR" sz="2000" dirty="0"/>
              <a:t>([90, 85, 80], index=['a', 'b', 'c'])</a:t>
            </a:r>
          </a:p>
          <a:p>
            <a:pPr lvl="1">
              <a:lnSpc>
                <a:spcPct val="150000"/>
              </a:lnSpc>
            </a:pPr>
            <a:r>
              <a:rPr lang="en-US" altLang="ko-KR" sz="2000" dirty="0" err="1"/>
              <a:t>eng</a:t>
            </a:r>
            <a:r>
              <a:rPr lang="en-US" altLang="ko-KR" sz="2000" dirty="0"/>
              <a:t> = </a:t>
            </a:r>
            <a:r>
              <a:rPr lang="en-US" altLang="ko-KR" sz="2000" dirty="0" err="1"/>
              <a:t>pd.Series</a:t>
            </a:r>
            <a:r>
              <a:rPr lang="en-US" altLang="ko-KR" sz="2000" dirty="0"/>
              <a:t>([95, 88, 82], index=['a', 'b', 'c'])</a:t>
            </a:r>
            <a:r>
              <a:rPr lang="en-US" altLang="ko-KR" sz="1200" dirty="0"/>
              <a:t> </a:t>
            </a:r>
          </a:p>
          <a:p>
            <a:pPr marL="514350" indent="-514350">
              <a:lnSpc>
                <a:spcPct val="150000"/>
              </a:lnSpc>
              <a:buAutoNum type="arabicPeriod" startAt="5"/>
            </a:pPr>
            <a:r>
              <a:rPr lang="ko-KR" altLang="en-US" sz="2400" dirty="0"/>
              <a:t>아래 </a:t>
            </a:r>
            <a:r>
              <a:rPr lang="ko-KR" altLang="en-US" sz="2400" dirty="0" err="1"/>
              <a:t>딕셔너리로</a:t>
            </a:r>
            <a:r>
              <a:rPr lang="ko-KR" altLang="en-US" sz="2400" dirty="0"/>
              <a:t> </a:t>
            </a:r>
            <a:r>
              <a:rPr lang="en-US" altLang="ko-KR" sz="2400" dirty="0" err="1"/>
              <a:t>DataFrame</a:t>
            </a:r>
            <a:r>
              <a:rPr lang="ko-KR" altLang="en-US" sz="2400" dirty="0"/>
              <a:t>을 만들고</a:t>
            </a:r>
            <a:r>
              <a:rPr lang="en-US" altLang="ko-KR" sz="2400" dirty="0"/>
              <a:t>, </a:t>
            </a:r>
            <a:r>
              <a:rPr lang="ko-KR" altLang="en-US" sz="2400" dirty="0"/>
              <a:t>컬럼 순서를 </a:t>
            </a:r>
            <a:r>
              <a:rPr lang="en-US" altLang="ko-KR" sz="2400" dirty="0"/>
              <a:t>['B', 'A']</a:t>
            </a:r>
            <a:r>
              <a:rPr lang="ko-KR" altLang="en-US" sz="2400" dirty="0"/>
              <a:t>로 지정해 출력하세요</a:t>
            </a:r>
            <a:r>
              <a:rPr lang="en-US" altLang="ko-KR" sz="2400" dirty="0"/>
              <a:t>.</a:t>
            </a:r>
          </a:p>
          <a:p>
            <a:pPr lvl="1">
              <a:lnSpc>
                <a:spcPct val="150000"/>
              </a:lnSpc>
            </a:pPr>
            <a:r>
              <a:rPr lang="en-US" altLang="ko-KR" sz="2000" dirty="0"/>
              <a:t>{'A': [1, 2], 'B': [3, 4]}</a:t>
            </a:r>
            <a:endParaRPr lang="en-US" altLang="ko-KR" sz="1200" dirty="0"/>
          </a:p>
          <a:p>
            <a:pPr marL="514350" indent="-514350">
              <a:lnSpc>
                <a:spcPct val="150000"/>
              </a:lnSpc>
              <a:buAutoNum type="arabicPeriod" startAt="5"/>
            </a:pPr>
            <a:r>
              <a:rPr lang="ko-KR" altLang="en-US" sz="2400" dirty="0"/>
              <a:t>데이터를 </a:t>
            </a:r>
            <a:r>
              <a:rPr lang="en-US" altLang="ko-KR" sz="2400" dirty="0" err="1"/>
              <a:t>DataFrame</a:t>
            </a:r>
            <a:r>
              <a:rPr lang="ko-KR" altLang="en-US" sz="2400" dirty="0"/>
              <a:t>으로 만들고</a:t>
            </a:r>
            <a:r>
              <a:rPr lang="en-US" altLang="ko-KR" sz="2400" dirty="0"/>
              <a:t>, </a:t>
            </a:r>
            <a:r>
              <a:rPr lang="ko-KR" altLang="en-US" sz="2400" dirty="0"/>
              <a:t>컬럼명을 </a:t>
            </a:r>
            <a:r>
              <a:rPr lang="en-US" altLang="ko-KR" sz="2400" dirty="0"/>
              <a:t>['product', 'price', 'stock']</a:t>
            </a:r>
            <a:r>
              <a:rPr lang="ko-KR" altLang="en-US" sz="2400" dirty="0"/>
              <a:t>으로 변경하세요</a:t>
            </a:r>
            <a:r>
              <a:rPr lang="en-US" altLang="ko-KR" sz="2400" dirty="0"/>
              <a:t>.</a:t>
            </a:r>
          </a:p>
          <a:p>
            <a:pPr lvl="1">
              <a:lnSpc>
                <a:spcPct val="150000"/>
              </a:lnSpc>
            </a:pPr>
            <a:r>
              <a:rPr lang="en-US" altLang="ko-KR" sz="2000" dirty="0"/>
              <a:t>[['</a:t>
            </a:r>
            <a:r>
              <a:rPr lang="ko-KR" altLang="en-US" sz="2000" dirty="0"/>
              <a:t>펜</a:t>
            </a:r>
            <a:r>
              <a:rPr lang="en-US" altLang="ko-KR" sz="2000" dirty="0"/>
              <a:t>', 1000, 50], ['</a:t>
            </a:r>
            <a:r>
              <a:rPr lang="ko-KR" altLang="en-US" sz="2000" dirty="0"/>
              <a:t>노트</a:t>
            </a:r>
            <a:r>
              <a:rPr lang="en-US" altLang="ko-KR" sz="2000" dirty="0"/>
              <a:t>', 2000, 30]]</a:t>
            </a:r>
          </a:p>
          <a:p>
            <a:pPr marL="514350" indent="-514350">
              <a:lnSpc>
                <a:spcPct val="150000"/>
              </a:lnSpc>
              <a:buAutoNum type="arabicPeriod" startAt="5"/>
            </a:pPr>
            <a:r>
              <a:rPr lang="ko-KR" altLang="en-US" sz="2400" dirty="0"/>
              <a:t>아래 </a:t>
            </a:r>
            <a:r>
              <a:rPr lang="en-US" altLang="ko-KR" sz="2400" dirty="0" err="1"/>
              <a:t>DataFrame</a:t>
            </a:r>
            <a:r>
              <a:rPr lang="ko-KR" altLang="en-US" sz="2400" dirty="0"/>
              <a:t>을 생성한 뒤</a:t>
            </a:r>
            <a:r>
              <a:rPr lang="en-US" altLang="ko-KR" sz="2400" dirty="0"/>
              <a:t>, '</a:t>
            </a:r>
            <a:r>
              <a:rPr lang="ko-KR" altLang="en-US" sz="2400" dirty="0"/>
              <a:t>국가</a:t>
            </a:r>
            <a:r>
              <a:rPr lang="en-US" altLang="ko-KR" sz="2400" dirty="0"/>
              <a:t>' </a:t>
            </a:r>
            <a:r>
              <a:rPr lang="ko-KR" altLang="en-US" sz="2400" dirty="0"/>
              <a:t>컬럼만 추출하세요</a:t>
            </a:r>
            <a:r>
              <a:rPr lang="en-US" altLang="ko-KR" sz="2400" dirty="0"/>
              <a:t>.</a:t>
            </a:r>
          </a:p>
          <a:p>
            <a:pPr lvl="1">
              <a:lnSpc>
                <a:spcPct val="150000"/>
              </a:lnSpc>
            </a:pPr>
            <a:r>
              <a:rPr lang="en-US" altLang="ko-KR" sz="2000" dirty="0"/>
              <a:t>{'</a:t>
            </a:r>
            <a:r>
              <a:rPr lang="ko-KR" altLang="en-US" sz="2000" dirty="0"/>
              <a:t>국가</a:t>
            </a:r>
            <a:r>
              <a:rPr lang="en-US" altLang="ko-KR" sz="2000" dirty="0"/>
              <a:t>': ['</a:t>
            </a:r>
            <a:r>
              <a:rPr lang="ko-KR" altLang="en-US" sz="2000" dirty="0"/>
              <a:t>한국</a:t>
            </a:r>
            <a:r>
              <a:rPr lang="en-US" altLang="ko-KR" sz="2000" dirty="0"/>
              <a:t>', '</a:t>
            </a:r>
            <a:r>
              <a:rPr lang="ko-KR" altLang="en-US" sz="2000" dirty="0"/>
              <a:t>일본</a:t>
            </a:r>
            <a:r>
              <a:rPr lang="en-US" altLang="ko-KR" sz="2000" dirty="0"/>
              <a:t>', '</a:t>
            </a:r>
            <a:r>
              <a:rPr lang="ko-KR" altLang="en-US" sz="2000" dirty="0"/>
              <a:t>미국</a:t>
            </a:r>
            <a:r>
              <a:rPr lang="en-US" altLang="ko-KR" sz="2000" dirty="0"/>
              <a:t>'], '</a:t>
            </a:r>
            <a:r>
              <a:rPr lang="ko-KR" altLang="en-US" sz="2000" dirty="0"/>
              <a:t>수도</a:t>
            </a:r>
            <a:r>
              <a:rPr lang="en-US" altLang="ko-KR" sz="2000" dirty="0"/>
              <a:t>': ['</a:t>
            </a:r>
            <a:r>
              <a:rPr lang="ko-KR" altLang="en-US" sz="2000" dirty="0"/>
              <a:t>서울</a:t>
            </a:r>
            <a:r>
              <a:rPr lang="en-US" altLang="ko-KR" sz="2000" dirty="0"/>
              <a:t>', '</a:t>
            </a:r>
            <a:r>
              <a:rPr lang="ko-KR" altLang="en-US" sz="2000" dirty="0"/>
              <a:t>도쿄</a:t>
            </a:r>
            <a:r>
              <a:rPr lang="en-US" altLang="ko-KR" sz="2000" dirty="0"/>
              <a:t>', '</a:t>
            </a:r>
            <a:r>
              <a:rPr lang="ko-KR" altLang="en-US" sz="2000" dirty="0"/>
              <a:t>워싱턴</a:t>
            </a:r>
            <a:r>
              <a:rPr lang="en-US" altLang="ko-KR" sz="2000" dirty="0"/>
              <a:t>']}</a:t>
            </a:r>
            <a:endParaRPr lang="en-US" altLang="ko-KR" sz="1400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F840003-F7C3-D68B-BB4B-B9453C0D4C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2025-09-01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48244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278C31-999C-BDCD-D69F-743035F291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0D2C4EA-D125-DFF3-AF75-D41469E45623}"/>
              </a:ext>
            </a:extLst>
          </p:cNvPr>
          <p:cNvSpPr txBox="1"/>
          <p:nvPr/>
        </p:nvSpPr>
        <p:spPr>
          <a:xfrm>
            <a:off x="3567126" y="2600493"/>
            <a:ext cx="505779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데이터 입출력 </a:t>
            </a:r>
            <a:endParaRPr lang="en-US" altLang="ko-KR" sz="6000" dirty="0">
              <a:solidFill>
                <a:schemeClr val="accent2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11562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D5F726-71C9-E541-2066-1D15417520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46067C85-F1A5-2A4F-72D0-55289502FB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88" y="1"/>
            <a:ext cx="10515600" cy="1145406"/>
          </a:xfrm>
        </p:spPr>
        <p:txBody>
          <a:bodyPr/>
          <a:lstStyle/>
          <a:p>
            <a:r>
              <a:rPr lang="ko-KR" altLang="en-US" dirty="0"/>
              <a:t>데이터 입출력</a:t>
            </a:r>
          </a:p>
        </p:txBody>
      </p:sp>
      <p:sp>
        <p:nvSpPr>
          <p:cNvPr id="6" name="내용 개체 틀 3">
            <a:extLst>
              <a:ext uri="{FF2B5EF4-FFF2-40B4-BE49-F238E27FC236}">
                <a16:creationId xmlns:a16="http://schemas.microsoft.com/office/drawing/2014/main" id="{E5DEC831-FC46-AF75-5EC9-EA02047D4D41}"/>
              </a:ext>
            </a:extLst>
          </p:cNvPr>
          <p:cNvSpPr txBox="1">
            <a:spLocks/>
          </p:cNvSpPr>
          <p:nvPr/>
        </p:nvSpPr>
        <p:spPr>
          <a:xfrm>
            <a:off x="238991" y="968699"/>
            <a:ext cx="11701221" cy="4677358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dirty="0"/>
              <a:t>💡 데이터 분석은 다양한 데이터 소스에서 데이터를 불러오고</a:t>
            </a:r>
            <a:r>
              <a:rPr lang="en-US" altLang="ko-KR" dirty="0"/>
              <a:t>, </a:t>
            </a:r>
            <a:r>
              <a:rPr lang="ko-KR" altLang="en-US" dirty="0"/>
              <a:t>가공한 데이터를</a:t>
            </a:r>
            <a:endParaRPr lang="en-US" altLang="ko-KR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dirty="0"/>
              <a:t>      </a:t>
            </a:r>
            <a:r>
              <a:rPr lang="ko-KR" altLang="en-US" dirty="0"/>
              <a:t>다시 파일로 저장하는 과정을 반드시 거칩니다</a:t>
            </a:r>
            <a:r>
              <a:rPr lang="en-US" altLang="ko-KR" dirty="0"/>
              <a:t>.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dirty="0"/>
              <a:t>➡️ </a:t>
            </a:r>
            <a:r>
              <a:rPr lang="en-US" altLang="ko-KR" dirty="0"/>
              <a:t>Pandas</a:t>
            </a:r>
            <a:r>
              <a:rPr lang="ko-KR" altLang="en-US" dirty="0"/>
              <a:t>는 </a:t>
            </a:r>
            <a:r>
              <a:rPr lang="en-US" altLang="ko-KR" dirty="0"/>
              <a:t>CSV, Excel, JSON </a:t>
            </a:r>
            <a:r>
              <a:rPr lang="ko-KR" altLang="en-US" dirty="0"/>
              <a:t>등 여러 포맷의 입출력 기능을 매우 강력하게 지원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0105188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01DF5F-094C-3FFB-F21D-892A5B5B21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84316849-9DDB-5A96-ABCB-07B9D042F2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88" y="1"/>
            <a:ext cx="10515600" cy="1145406"/>
          </a:xfrm>
        </p:spPr>
        <p:txBody>
          <a:bodyPr/>
          <a:lstStyle/>
          <a:p>
            <a:r>
              <a:rPr lang="en-US" altLang="ko-KR" dirty="0"/>
              <a:t>CSV </a:t>
            </a:r>
            <a:r>
              <a:rPr lang="ko-KR" altLang="en-US" dirty="0"/>
              <a:t>파일 불러오기</a:t>
            </a:r>
          </a:p>
        </p:txBody>
      </p:sp>
      <p:sp>
        <p:nvSpPr>
          <p:cNvPr id="6" name="내용 개체 틀 3">
            <a:extLst>
              <a:ext uri="{FF2B5EF4-FFF2-40B4-BE49-F238E27FC236}">
                <a16:creationId xmlns:a16="http://schemas.microsoft.com/office/drawing/2014/main" id="{02DF2B10-20EF-6E08-EA17-100897640314}"/>
              </a:ext>
            </a:extLst>
          </p:cNvPr>
          <p:cNvSpPr txBox="1">
            <a:spLocks/>
          </p:cNvSpPr>
          <p:nvPr/>
        </p:nvSpPr>
        <p:spPr>
          <a:xfrm>
            <a:off x="238991" y="968699"/>
            <a:ext cx="11701221" cy="4677358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dirty="0"/>
              <a:t>💡 </a:t>
            </a:r>
            <a:r>
              <a:rPr lang="en-US" altLang="ko-KR" dirty="0" err="1"/>
              <a:t>pd.read_csv</a:t>
            </a:r>
            <a:r>
              <a:rPr lang="en-US" altLang="ko-KR" dirty="0"/>
              <a:t>('</a:t>
            </a:r>
            <a:r>
              <a:rPr lang="ko-KR" altLang="en-US" dirty="0"/>
              <a:t>파일경로</a:t>
            </a:r>
            <a:r>
              <a:rPr lang="en-US" altLang="ko-KR" dirty="0"/>
              <a:t>/</a:t>
            </a:r>
            <a:r>
              <a:rPr lang="ko-KR" altLang="en-US" dirty="0"/>
              <a:t>파일명</a:t>
            </a:r>
            <a:r>
              <a:rPr lang="en-US" altLang="ko-KR" dirty="0"/>
              <a:t>.csv', </a:t>
            </a:r>
            <a:r>
              <a:rPr lang="ko-KR" altLang="en-US" dirty="0"/>
              <a:t>옵션</a:t>
            </a:r>
            <a:r>
              <a:rPr lang="en-US" altLang="ko-KR" dirty="0"/>
              <a:t>...)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dirty="0"/>
              <a:t>📌 주요 옵션</a:t>
            </a:r>
          </a:p>
          <a:p>
            <a:pPr lvl="1">
              <a:lnSpc>
                <a:spcPct val="150000"/>
              </a:lnSpc>
            </a:pPr>
            <a:r>
              <a:rPr lang="en-US" altLang="ko-KR" dirty="0" err="1"/>
              <a:t>sep</a:t>
            </a:r>
            <a:r>
              <a:rPr lang="en-US" altLang="ko-KR" dirty="0"/>
              <a:t>: </a:t>
            </a:r>
            <a:r>
              <a:rPr lang="ko-KR" altLang="en-US" dirty="0" err="1"/>
              <a:t>구분자</a:t>
            </a:r>
            <a:r>
              <a:rPr lang="ko-KR" altLang="en-US" dirty="0"/>
              <a:t> 지정</a:t>
            </a:r>
            <a:r>
              <a:rPr lang="en-US" altLang="ko-KR" dirty="0"/>
              <a:t>(</a:t>
            </a:r>
            <a:r>
              <a:rPr lang="ko-KR" altLang="en-US" dirty="0"/>
              <a:t>기본값 </a:t>
            </a:r>
            <a:r>
              <a:rPr lang="en-US" altLang="ko-KR" dirty="0"/>
              <a:t>,)</a:t>
            </a:r>
          </a:p>
          <a:p>
            <a:pPr lvl="1">
              <a:lnSpc>
                <a:spcPct val="150000"/>
              </a:lnSpc>
            </a:pPr>
            <a:r>
              <a:rPr lang="en-US" altLang="ko-KR" dirty="0"/>
              <a:t>encoding: </a:t>
            </a:r>
            <a:r>
              <a:rPr lang="ko-KR" altLang="en-US" dirty="0"/>
              <a:t>문자 인코딩 지정</a:t>
            </a:r>
            <a:r>
              <a:rPr lang="en-US" altLang="ko-KR" dirty="0"/>
              <a:t>(</a:t>
            </a:r>
            <a:r>
              <a:rPr lang="ko-KR" altLang="en-US" dirty="0"/>
              <a:t>예</a:t>
            </a:r>
            <a:r>
              <a:rPr lang="en-US" altLang="ko-KR" dirty="0"/>
              <a:t>: 'utf-8', 'cp949')</a:t>
            </a:r>
          </a:p>
          <a:p>
            <a:pPr lvl="1">
              <a:lnSpc>
                <a:spcPct val="150000"/>
              </a:lnSpc>
            </a:pPr>
            <a:r>
              <a:rPr lang="en-US" altLang="ko-KR" dirty="0"/>
              <a:t>header: </a:t>
            </a:r>
            <a:r>
              <a:rPr lang="ko-KR" altLang="en-US" dirty="0"/>
              <a:t>헤더</a:t>
            </a:r>
            <a:r>
              <a:rPr lang="en-US" altLang="ko-KR" dirty="0"/>
              <a:t>(</a:t>
            </a:r>
            <a:r>
              <a:rPr lang="ko-KR" altLang="en-US" dirty="0"/>
              <a:t>열 이름</a:t>
            </a:r>
            <a:r>
              <a:rPr lang="en-US" altLang="ko-KR" dirty="0"/>
              <a:t>) </a:t>
            </a:r>
            <a:r>
              <a:rPr lang="ko-KR" altLang="en-US" dirty="0"/>
              <a:t>지정</a:t>
            </a:r>
          </a:p>
          <a:p>
            <a:pPr lvl="1">
              <a:lnSpc>
                <a:spcPct val="150000"/>
              </a:lnSpc>
            </a:pPr>
            <a:r>
              <a:rPr lang="en-US" altLang="ko-KR" dirty="0" err="1"/>
              <a:t>index_col</a:t>
            </a:r>
            <a:r>
              <a:rPr lang="en-US" altLang="ko-KR" dirty="0"/>
              <a:t>: </a:t>
            </a:r>
            <a:r>
              <a:rPr lang="ko-KR" altLang="en-US" dirty="0"/>
              <a:t>특정 열을 인덱스로 사용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25945194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EDA475-CCF1-D377-A68D-44631D22EC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A75AA941-A34D-EA45-856B-A37560A7C2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88" y="1"/>
            <a:ext cx="10515600" cy="1145406"/>
          </a:xfrm>
        </p:spPr>
        <p:txBody>
          <a:bodyPr/>
          <a:lstStyle/>
          <a:p>
            <a:r>
              <a:rPr lang="en-US" altLang="ko-KR" dirty="0"/>
              <a:t>CSV </a:t>
            </a:r>
            <a:r>
              <a:rPr lang="ko-KR" altLang="en-US" dirty="0"/>
              <a:t>파일 불러오기</a:t>
            </a:r>
          </a:p>
        </p:txBody>
      </p:sp>
      <p:pic>
        <p:nvPicPr>
          <p:cNvPr id="3" name="그림 2" descr="텍스트, 스크린샷, 폰트, 디스플레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4EDA1304-621F-C8EE-F594-9893C40766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50" t="21663" r="10024" b="21558"/>
          <a:stretch>
            <a:fillRect/>
          </a:stretch>
        </p:blipFill>
        <p:spPr>
          <a:xfrm>
            <a:off x="2597285" y="2375078"/>
            <a:ext cx="6997429" cy="245533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4A2D5A4-9120-660B-106E-6DAA1B0A1150}"/>
              </a:ext>
            </a:extLst>
          </p:cNvPr>
          <p:cNvSpPr txBox="1"/>
          <p:nvPr/>
        </p:nvSpPr>
        <p:spPr>
          <a:xfrm>
            <a:off x="2477400" y="1840382"/>
            <a:ext cx="607086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+mn-ea"/>
              </a:rPr>
              <a:t>✅ </a:t>
            </a:r>
            <a:r>
              <a:rPr lang="en-US" altLang="ko-KR" sz="2400" dirty="0" err="1">
                <a:latin typeface="+mn-ea"/>
              </a:rPr>
              <a:t>read_csv</a:t>
            </a:r>
            <a:r>
              <a:rPr lang="en-US" altLang="ko-KR" sz="2400" dirty="0">
                <a:latin typeface="+mn-ea"/>
              </a:rPr>
              <a:t> </a:t>
            </a:r>
            <a:r>
              <a:rPr lang="ko-KR" altLang="en-US" sz="2400" dirty="0">
                <a:latin typeface="+mn-ea"/>
              </a:rPr>
              <a:t>기본 문법</a:t>
            </a:r>
            <a:endParaRPr lang="en-US" altLang="ko-KR" sz="2400" dirty="0"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FE133B-0673-0E10-7129-95A422C2BDCE}"/>
              </a:ext>
            </a:extLst>
          </p:cNvPr>
          <p:cNvSpPr txBox="1"/>
          <p:nvPr/>
        </p:nvSpPr>
        <p:spPr>
          <a:xfrm>
            <a:off x="2524328" y="4744494"/>
            <a:ext cx="6112212" cy="459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</a:t>
            </a:r>
            <a:r>
              <a:rPr lang="en-US" altLang="ko-KR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read_csv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() : 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파일에서 </a:t>
            </a:r>
            <a:r>
              <a:rPr lang="en-US" altLang="ko-KR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DataFrame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생성</a:t>
            </a:r>
            <a:endParaRPr lang="en-US" altLang="ko-KR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0606371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3877C4-C444-B372-91C3-80A57AC936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4E753E81-F141-E97D-660A-3EC5E074A4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88" y="1"/>
            <a:ext cx="10515600" cy="1145406"/>
          </a:xfrm>
        </p:spPr>
        <p:txBody>
          <a:bodyPr/>
          <a:lstStyle/>
          <a:p>
            <a:r>
              <a:rPr lang="en-US" altLang="ko-KR" dirty="0"/>
              <a:t>CSV </a:t>
            </a:r>
            <a:r>
              <a:rPr lang="ko-KR" altLang="en-US" dirty="0"/>
              <a:t>파일로 저장</a:t>
            </a:r>
          </a:p>
        </p:txBody>
      </p:sp>
      <p:sp>
        <p:nvSpPr>
          <p:cNvPr id="6" name="내용 개체 틀 3">
            <a:extLst>
              <a:ext uri="{FF2B5EF4-FFF2-40B4-BE49-F238E27FC236}">
                <a16:creationId xmlns:a16="http://schemas.microsoft.com/office/drawing/2014/main" id="{BAC178F8-3996-67AE-BC29-C763E5D49CD0}"/>
              </a:ext>
            </a:extLst>
          </p:cNvPr>
          <p:cNvSpPr txBox="1">
            <a:spLocks/>
          </p:cNvSpPr>
          <p:nvPr/>
        </p:nvSpPr>
        <p:spPr>
          <a:xfrm>
            <a:off x="238991" y="968699"/>
            <a:ext cx="11701221" cy="4677358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dirty="0"/>
              <a:t>💡 </a:t>
            </a:r>
            <a:r>
              <a:rPr lang="en-US" altLang="ko-KR" dirty="0" err="1"/>
              <a:t>df.to_csv</a:t>
            </a:r>
            <a:r>
              <a:rPr lang="en-US" altLang="ko-KR" dirty="0"/>
              <a:t>('</a:t>
            </a:r>
            <a:r>
              <a:rPr lang="ko-KR" altLang="en-US" dirty="0"/>
              <a:t>저장경로</a:t>
            </a:r>
            <a:r>
              <a:rPr lang="en-US" altLang="ko-KR" dirty="0"/>
              <a:t>/</a:t>
            </a:r>
            <a:r>
              <a:rPr lang="ko-KR" altLang="en-US" dirty="0"/>
              <a:t>파일명</a:t>
            </a:r>
            <a:r>
              <a:rPr lang="en-US" altLang="ko-KR" dirty="0"/>
              <a:t>.csv', </a:t>
            </a:r>
            <a:r>
              <a:rPr lang="ko-KR" altLang="en-US" dirty="0"/>
              <a:t>옵션</a:t>
            </a:r>
            <a:r>
              <a:rPr lang="en-US" altLang="ko-KR" dirty="0"/>
              <a:t>...)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dirty="0"/>
              <a:t>📌 주요 옵션</a:t>
            </a:r>
          </a:p>
          <a:p>
            <a:pPr lvl="1">
              <a:lnSpc>
                <a:spcPct val="150000"/>
              </a:lnSpc>
            </a:pPr>
            <a:r>
              <a:rPr lang="en-US" altLang="ko-KR" dirty="0"/>
              <a:t>index: </a:t>
            </a:r>
            <a:r>
              <a:rPr lang="ko-KR" altLang="en-US" dirty="0"/>
              <a:t>인덱스 포함 여부 </a:t>
            </a:r>
            <a:r>
              <a:rPr lang="en-US" altLang="ko-KR" dirty="0"/>
              <a:t>(</a:t>
            </a:r>
            <a:r>
              <a:rPr lang="ko-KR" altLang="en-US" dirty="0"/>
              <a:t>기본값 </a:t>
            </a:r>
            <a:r>
              <a:rPr lang="en-US" altLang="ko-KR" dirty="0"/>
              <a:t>True)</a:t>
            </a:r>
          </a:p>
          <a:p>
            <a:pPr lvl="1">
              <a:lnSpc>
                <a:spcPct val="150000"/>
              </a:lnSpc>
            </a:pPr>
            <a:r>
              <a:rPr lang="en-US" altLang="ko-KR" dirty="0"/>
              <a:t>encoding: </a:t>
            </a:r>
            <a:r>
              <a:rPr lang="ko-KR" altLang="en-US" dirty="0"/>
              <a:t>문자 인코딩</a:t>
            </a:r>
          </a:p>
          <a:p>
            <a:pPr lvl="1">
              <a:lnSpc>
                <a:spcPct val="150000"/>
              </a:lnSpc>
            </a:pPr>
            <a:r>
              <a:rPr lang="en-US" altLang="ko-KR" dirty="0" err="1"/>
              <a:t>sep</a:t>
            </a:r>
            <a:r>
              <a:rPr lang="en-US" altLang="ko-KR" dirty="0"/>
              <a:t>: </a:t>
            </a:r>
            <a:r>
              <a:rPr lang="ko-KR" altLang="en-US" dirty="0" err="1"/>
              <a:t>구분자</a:t>
            </a:r>
            <a:r>
              <a:rPr lang="ko-KR" altLang="en-US" dirty="0"/>
              <a:t> 지정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512354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F3E821-1191-C6F5-9408-D18E2B23C3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7CEE2A-C838-2505-6C5E-A24D9200B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Pandas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7C80A1F-1998-6B59-3C5E-0CFA4513C3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2025-09-01</a:t>
            </a:fld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836E85F-1F57-FCA4-E39E-3B64E998DE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7" name="내용 개체 틀 3">
            <a:extLst>
              <a:ext uri="{FF2B5EF4-FFF2-40B4-BE49-F238E27FC236}">
                <a16:creationId xmlns:a16="http://schemas.microsoft.com/office/drawing/2014/main" id="{962C388B-9BC0-9F6A-7DAA-4A4AFF679B19}"/>
              </a:ext>
            </a:extLst>
          </p:cNvPr>
          <p:cNvSpPr txBox="1">
            <a:spLocks/>
          </p:cNvSpPr>
          <p:nvPr/>
        </p:nvSpPr>
        <p:spPr>
          <a:xfrm>
            <a:off x="238991" y="968698"/>
            <a:ext cx="11701221" cy="2460301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dirty="0"/>
              <a:t>💡 파이썬 기반의 강력하고 사용하기 쉬운 데이터 분석 및 조작 라이브러리</a:t>
            </a:r>
            <a:endParaRPr lang="en-US" altLang="ko-KR" dirty="0"/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dirty="0"/>
              <a:t>✔️ 구조화된 데이터나 표 형식의 데이터를 빠르고 쉽게 다룰 수 있음</a:t>
            </a:r>
            <a:endParaRPr lang="en-US" altLang="ko-KR" dirty="0"/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dirty="0"/>
              <a:t>✔️ 활용분야</a:t>
            </a:r>
            <a:r>
              <a:rPr lang="en-US" altLang="ko-KR" dirty="0"/>
              <a:t>: </a:t>
            </a:r>
            <a:r>
              <a:rPr lang="ko-KR" altLang="en-US" dirty="0"/>
              <a:t>데이터 분석 및 </a:t>
            </a:r>
            <a:r>
              <a:rPr lang="ko-KR" altLang="en-US" dirty="0" err="1"/>
              <a:t>전처리</a:t>
            </a:r>
            <a:r>
              <a:rPr lang="ko-KR" altLang="en-US" dirty="0"/>
              <a:t> </a:t>
            </a:r>
            <a:r>
              <a:rPr lang="en-US" altLang="ko-KR" dirty="0"/>
              <a:t>, </a:t>
            </a:r>
            <a:r>
              <a:rPr lang="ko-KR" altLang="en-US" dirty="0"/>
              <a:t>통계 분석 및 리포팅</a:t>
            </a:r>
            <a:r>
              <a:rPr lang="en-US" altLang="ko-KR" dirty="0"/>
              <a:t>, </a:t>
            </a:r>
            <a:r>
              <a:rPr lang="ko-KR" altLang="en-US" dirty="0"/>
              <a:t>금융</a:t>
            </a:r>
            <a:r>
              <a:rPr lang="en-US" altLang="ko-KR" dirty="0"/>
              <a:t>, </a:t>
            </a:r>
            <a:r>
              <a:rPr lang="ko-KR" altLang="en-US" dirty="0"/>
              <a:t>통계</a:t>
            </a:r>
            <a:r>
              <a:rPr lang="en-US" altLang="ko-KR" dirty="0"/>
              <a:t>, </a:t>
            </a:r>
            <a:r>
              <a:rPr lang="ko-KR" altLang="en-US" dirty="0"/>
              <a:t>연구</a:t>
            </a:r>
            <a:r>
              <a:rPr lang="en-US" altLang="ko-KR" dirty="0"/>
              <a:t>, </a:t>
            </a:r>
            <a:r>
              <a:rPr lang="ko-KR" altLang="en-US" dirty="0"/>
              <a:t>빅데이터 등</a:t>
            </a:r>
            <a:endParaRPr lang="en-US" altLang="ko-KR" dirty="0"/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ko-KR" dirty="0"/>
              <a:t>                       </a:t>
            </a:r>
            <a:r>
              <a:rPr lang="ko-KR" altLang="en-US" dirty="0"/>
              <a:t>다양한 산업 분야</a:t>
            </a:r>
            <a:endParaRPr lang="en-US" altLang="ko-KR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DF75BEB-85AE-4B4B-E706-51E01A208507}"/>
              </a:ext>
            </a:extLst>
          </p:cNvPr>
          <p:cNvSpPr/>
          <p:nvPr/>
        </p:nvSpPr>
        <p:spPr>
          <a:xfrm>
            <a:off x="892628" y="4003414"/>
            <a:ext cx="10406743" cy="15776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“"Pandas is a fast, powerful, flexible and easy to use open source data analysis</a:t>
            </a: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and manipulation tool, built on top of the Python programming language."</a:t>
            </a:r>
            <a:br>
              <a:rPr lang="en-US" altLang="ko-KR" dirty="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</a:br>
            <a:r>
              <a:rPr lang="en-US" altLang="ko-KR" dirty="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— Pandas</a:t>
            </a:r>
            <a:r>
              <a:rPr lang="ko-KR" altLang="en-US" dirty="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공식 문서 정의</a:t>
            </a:r>
          </a:p>
        </p:txBody>
      </p:sp>
    </p:spTree>
    <p:extLst>
      <p:ext uri="{BB962C8B-B14F-4D97-AF65-F5344CB8AC3E}">
        <p14:creationId xmlns:p14="http://schemas.microsoft.com/office/powerpoint/2010/main" val="295689092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FA51A1-E256-EF34-6333-2E9A4D1E3F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텍스트, 스크린샷, 디스플레이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D734AF2-84FA-3C4A-70AE-C526544E84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0" t="15243" r="7731" b="15297"/>
          <a:stretch>
            <a:fillRect/>
          </a:stretch>
        </p:blipFill>
        <p:spPr>
          <a:xfrm>
            <a:off x="1278467" y="1696673"/>
            <a:ext cx="9635066" cy="4239946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36B94473-580C-7A1D-D2DA-7440829AAA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88" y="1"/>
            <a:ext cx="10515600" cy="1145406"/>
          </a:xfrm>
        </p:spPr>
        <p:txBody>
          <a:bodyPr/>
          <a:lstStyle/>
          <a:p>
            <a:r>
              <a:rPr lang="en-US" altLang="ko-KR" dirty="0"/>
              <a:t>CSV </a:t>
            </a:r>
            <a:r>
              <a:rPr lang="ko-KR" altLang="en-US" dirty="0"/>
              <a:t>파일로 저장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0DD09E2-A15A-3610-5B95-3AF8363C719D}"/>
              </a:ext>
            </a:extLst>
          </p:cNvPr>
          <p:cNvSpPr txBox="1"/>
          <p:nvPr/>
        </p:nvSpPr>
        <p:spPr>
          <a:xfrm>
            <a:off x="1125806" y="1201063"/>
            <a:ext cx="628127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+mn-ea"/>
              </a:rPr>
              <a:t>✅ </a:t>
            </a:r>
            <a:r>
              <a:rPr lang="en-US" altLang="ko-KR" sz="2400" dirty="0"/>
              <a:t>CSV </a:t>
            </a:r>
            <a:r>
              <a:rPr lang="ko-KR" altLang="en-US" sz="2400" dirty="0"/>
              <a:t>파일로 저장 예시</a:t>
            </a:r>
            <a:endParaRPr lang="en-US" altLang="ko-KR" sz="2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8733321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76215E-A735-08BD-E14E-086415988F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D68093E7-EC9B-BC45-145F-A3E45F09B9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88" y="1"/>
            <a:ext cx="10515600" cy="1145406"/>
          </a:xfrm>
        </p:spPr>
        <p:txBody>
          <a:bodyPr/>
          <a:lstStyle/>
          <a:p>
            <a:r>
              <a:rPr lang="en-US" altLang="ko-KR" dirty="0"/>
              <a:t>Excel </a:t>
            </a:r>
            <a:r>
              <a:rPr lang="ko-KR" altLang="en-US" dirty="0"/>
              <a:t>파일 불러오기</a:t>
            </a:r>
          </a:p>
        </p:txBody>
      </p:sp>
      <p:sp>
        <p:nvSpPr>
          <p:cNvPr id="6" name="내용 개체 틀 3">
            <a:extLst>
              <a:ext uri="{FF2B5EF4-FFF2-40B4-BE49-F238E27FC236}">
                <a16:creationId xmlns:a16="http://schemas.microsoft.com/office/drawing/2014/main" id="{1FA4FBBD-2359-FA53-0A9D-C33D77298040}"/>
              </a:ext>
            </a:extLst>
          </p:cNvPr>
          <p:cNvSpPr txBox="1">
            <a:spLocks/>
          </p:cNvSpPr>
          <p:nvPr/>
        </p:nvSpPr>
        <p:spPr>
          <a:xfrm>
            <a:off x="238991" y="968699"/>
            <a:ext cx="11701221" cy="4677358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dirty="0"/>
              <a:t>💡 </a:t>
            </a:r>
            <a:r>
              <a:rPr lang="en-US" altLang="ko-KR" dirty="0" err="1"/>
              <a:t>df</a:t>
            </a:r>
            <a:r>
              <a:rPr lang="en-US" altLang="ko-KR" dirty="0"/>
              <a:t> = </a:t>
            </a:r>
            <a:r>
              <a:rPr lang="en-US" altLang="ko-KR" dirty="0" err="1"/>
              <a:t>pd.read_excel</a:t>
            </a:r>
            <a:r>
              <a:rPr lang="en-US" altLang="ko-KR" dirty="0"/>
              <a:t>('</a:t>
            </a:r>
            <a:r>
              <a:rPr lang="ko-KR" altLang="en-US" dirty="0"/>
              <a:t>파일경로</a:t>
            </a:r>
            <a:r>
              <a:rPr lang="en-US" altLang="ko-KR" dirty="0"/>
              <a:t>/</a:t>
            </a:r>
            <a:r>
              <a:rPr lang="ko-KR" altLang="en-US" dirty="0"/>
              <a:t>파일명</a:t>
            </a:r>
            <a:r>
              <a:rPr lang="en-US" altLang="ko-KR" dirty="0"/>
              <a:t>.xlsx', </a:t>
            </a:r>
            <a:r>
              <a:rPr lang="ko-KR" altLang="en-US" dirty="0"/>
              <a:t>옵션</a:t>
            </a:r>
            <a:r>
              <a:rPr lang="en-US" altLang="ko-KR" dirty="0"/>
              <a:t>...)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dirty="0"/>
              <a:t>📌 주요 옵션</a:t>
            </a:r>
          </a:p>
          <a:p>
            <a:pPr lvl="1">
              <a:lnSpc>
                <a:spcPct val="150000"/>
              </a:lnSpc>
            </a:pPr>
            <a:r>
              <a:rPr lang="en-US" altLang="ko-KR" dirty="0" err="1"/>
              <a:t>sheet_name</a:t>
            </a:r>
            <a:r>
              <a:rPr lang="en-US" altLang="ko-KR" dirty="0"/>
              <a:t>: </a:t>
            </a:r>
            <a:r>
              <a:rPr lang="ko-KR" altLang="en-US" dirty="0"/>
              <a:t>불러올 시트 이름 또는 번호</a:t>
            </a:r>
            <a:r>
              <a:rPr lang="en-US" altLang="ko-KR" dirty="0"/>
              <a:t>(</a:t>
            </a:r>
            <a:r>
              <a:rPr lang="ko-KR" altLang="en-US" dirty="0"/>
              <a:t>기본값 </a:t>
            </a:r>
            <a:r>
              <a:rPr lang="en-US" altLang="ko-KR" dirty="0"/>
              <a:t>0)</a:t>
            </a:r>
          </a:p>
          <a:p>
            <a:pPr lvl="1">
              <a:lnSpc>
                <a:spcPct val="150000"/>
              </a:lnSpc>
            </a:pPr>
            <a:r>
              <a:rPr lang="en-US" altLang="ko-KR" dirty="0"/>
              <a:t>header, </a:t>
            </a:r>
            <a:r>
              <a:rPr lang="en-US" altLang="ko-KR" dirty="0" err="1"/>
              <a:t>index_col</a:t>
            </a:r>
            <a:r>
              <a:rPr lang="en-US" altLang="ko-KR" dirty="0"/>
              <a:t>, </a:t>
            </a:r>
            <a:r>
              <a:rPr lang="en-US" altLang="ko-KR" dirty="0" err="1"/>
              <a:t>usecols</a:t>
            </a:r>
            <a:r>
              <a:rPr lang="en-US" altLang="ko-KR" dirty="0"/>
              <a:t> </a:t>
            </a:r>
            <a:r>
              <a:rPr lang="ko-KR" altLang="en-US" dirty="0"/>
              <a:t>등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1294529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0FF387-B513-FC7C-6080-28177ECD7B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폰트, 디스플레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0E30521-E0D3-2A0B-D4E9-A114B7DF12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075" y="1054101"/>
            <a:ext cx="8705850" cy="5410200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CB03FA57-1FFF-FB20-22FA-C1A7B136C9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88" y="1"/>
            <a:ext cx="10515600" cy="1145406"/>
          </a:xfrm>
        </p:spPr>
        <p:txBody>
          <a:bodyPr/>
          <a:lstStyle/>
          <a:p>
            <a:r>
              <a:rPr lang="en-US" altLang="ko-KR" dirty="0"/>
              <a:t>Excel </a:t>
            </a:r>
            <a:r>
              <a:rPr lang="ko-KR" altLang="en-US" dirty="0"/>
              <a:t>파일 불러오기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42BF80-3F88-2C02-C38F-891F84AB161D}"/>
              </a:ext>
            </a:extLst>
          </p:cNvPr>
          <p:cNvSpPr txBox="1"/>
          <p:nvPr/>
        </p:nvSpPr>
        <p:spPr>
          <a:xfrm>
            <a:off x="2474158" y="1513630"/>
            <a:ext cx="607086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+mn-ea"/>
              </a:rPr>
              <a:t>✅ </a:t>
            </a:r>
            <a:r>
              <a:rPr lang="en-US" altLang="ko-KR" sz="2400" dirty="0" err="1">
                <a:latin typeface="+mn-ea"/>
              </a:rPr>
              <a:t>openpyxl</a:t>
            </a:r>
            <a:r>
              <a:rPr lang="en-US" altLang="ko-KR" sz="2400" dirty="0">
                <a:latin typeface="+mn-ea"/>
              </a:rPr>
              <a:t> </a:t>
            </a:r>
            <a:r>
              <a:rPr lang="ko-KR" altLang="en-US" sz="2400" dirty="0">
                <a:latin typeface="+mn-ea"/>
              </a:rPr>
              <a:t>설치</a:t>
            </a:r>
            <a:endParaRPr lang="en-US" altLang="ko-KR" sz="2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9436648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D3349C-B192-18FE-B70A-0EE67024FB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891318E-0D1A-89F5-0292-1D6F4CD9A5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88" y="1"/>
            <a:ext cx="10515600" cy="1145406"/>
          </a:xfrm>
        </p:spPr>
        <p:txBody>
          <a:bodyPr/>
          <a:lstStyle/>
          <a:p>
            <a:r>
              <a:rPr lang="en-US" altLang="ko-KR" dirty="0"/>
              <a:t>Excel </a:t>
            </a:r>
            <a:r>
              <a:rPr lang="ko-KR" altLang="en-US" dirty="0"/>
              <a:t>파일 불러오기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37C1A9-5BBD-45EF-20A0-41A7C29FCA0F}"/>
              </a:ext>
            </a:extLst>
          </p:cNvPr>
          <p:cNvSpPr txBox="1"/>
          <p:nvPr/>
        </p:nvSpPr>
        <p:spPr>
          <a:xfrm>
            <a:off x="1131200" y="1344297"/>
            <a:ext cx="607086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+mn-ea"/>
              </a:rPr>
              <a:t>✅ </a:t>
            </a:r>
            <a:r>
              <a:rPr lang="en-US" altLang="ko-KR" sz="2400" dirty="0" err="1">
                <a:latin typeface="+mn-ea"/>
              </a:rPr>
              <a:t>read_excel</a:t>
            </a:r>
            <a:r>
              <a:rPr lang="en-US" altLang="ko-KR" sz="2400" dirty="0">
                <a:latin typeface="+mn-ea"/>
              </a:rPr>
              <a:t> </a:t>
            </a:r>
            <a:r>
              <a:rPr lang="ko-KR" altLang="en-US" sz="2400" dirty="0">
                <a:latin typeface="+mn-ea"/>
              </a:rPr>
              <a:t>기본 문법</a:t>
            </a:r>
            <a:endParaRPr lang="en-US" altLang="ko-KR" sz="2400" dirty="0"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9D30E6-719D-9D0F-592E-31D990669460}"/>
              </a:ext>
            </a:extLst>
          </p:cNvPr>
          <p:cNvSpPr txBox="1"/>
          <p:nvPr/>
        </p:nvSpPr>
        <p:spPr>
          <a:xfrm>
            <a:off x="1131200" y="4998209"/>
            <a:ext cx="6112212" cy="8754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</a:t>
            </a:r>
            <a:r>
              <a:rPr lang="en-US" altLang="ko-KR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sheet_name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='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매출데이터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': 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해당 시트만 불러옴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여러 시트를 동시에 불러오면 </a:t>
            </a:r>
            <a:r>
              <a:rPr lang="ko-KR" altLang="en-US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딕셔너리로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반환됨</a:t>
            </a:r>
            <a:endParaRPr lang="en-US" altLang="ko-KR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pic>
        <p:nvPicPr>
          <p:cNvPr id="6" name="그림 5" descr="텍스트, 스크린샷, 디스플레이,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68C68059-F752-6F04-0602-1B9DFE274C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29" t="15314" r="5833" b="15189"/>
          <a:stretch>
            <a:fillRect/>
          </a:stretch>
        </p:blipFill>
        <p:spPr>
          <a:xfrm>
            <a:off x="1273174" y="1849634"/>
            <a:ext cx="9633586" cy="3171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96425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B24631-EA23-E9C2-EB41-E1879B04CF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E06416B9-38B2-6A81-DE28-FD8435971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88" y="1"/>
            <a:ext cx="10515600" cy="1145406"/>
          </a:xfrm>
        </p:spPr>
        <p:txBody>
          <a:bodyPr/>
          <a:lstStyle/>
          <a:p>
            <a:r>
              <a:rPr lang="en-US" altLang="ko-KR" dirty="0"/>
              <a:t>Excel </a:t>
            </a:r>
            <a:r>
              <a:rPr lang="ko-KR" altLang="en-US" dirty="0"/>
              <a:t>파일로 저장</a:t>
            </a:r>
          </a:p>
        </p:txBody>
      </p:sp>
      <p:sp>
        <p:nvSpPr>
          <p:cNvPr id="6" name="내용 개체 틀 3">
            <a:extLst>
              <a:ext uri="{FF2B5EF4-FFF2-40B4-BE49-F238E27FC236}">
                <a16:creationId xmlns:a16="http://schemas.microsoft.com/office/drawing/2014/main" id="{033E844E-46C8-59DE-64DB-A295B838C076}"/>
              </a:ext>
            </a:extLst>
          </p:cNvPr>
          <p:cNvSpPr txBox="1">
            <a:spLocks/>
          </p:cNvSpPr>
          <p:nvPr/>
        </p:nvSpPr>
        <p:spPr>
          <a:xfrm>
            <a:off x="238991" y="968699"/>
            <a:ext cx="11701221" cy="4677358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dirty="0"/>
              <a:t>💡 </a:t>
            </a:r>
            <a:r>
              <a:rPr lang="en-US" altLang="ko-KR" dirty="0" err="1"/>
              <a:t>df.to_excel</a:t>
            </a:r>
            <a:r>
              <a:rPr lang="en-US" altLang="ko-KR" dirty="0"/>
              <a:t>('</a:t>
            </a:r>
            <a:r>
              <a:rPr lang="ko-KR" altLang="en-US" dirty="0"/>
              <a:t>저장경로</a:t>
            </a:r>
            <a:r>
              <a:rPr lang="en-US" altLang="ko-KR" dirty="0"/>
              <a:t>/</a:t>
            </a:r>
            <a:r>
              <a:rPr lang="ko-KR" altLang="en-US" dirty="0"/>
              <a:t>파일명</a:t>
            </a:r>
            <a:r>
              <a:rPr lang="en-US" altLang="ko-KR" dirty="0"/>
              <a:t>.xlsx', </a:t>
            </a:r>
            <a:r>
              <a:rPr lang="ko-KR" altLang="en-US" dirty="0"/>
              <a:t>옵션</a:t>
            </a:r>
            <a:r>
              <a:rPr lang="en-US" altLang="ko-KR" dirty="0"/>
              <a:t>...)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dirty="0"/>
              <a:t>📌 주요 옵션</a:t>
            </a:r>
          </a:p>
          <a:p>
            <a:pPr lvl="1">
              <a:lnSpc>
                <a:spcPct val="150000"/>
              </a:lnSpc>
            </a:pPr>
            <a:r>
              <a:rPr lang="en-US" altLang="ko-KR" dirty="0"/>
              <a:t>index: </a:t>
            </a:r>
            <a:r>
              <a:rPr lang="ko-KR" altLang="en-US" dirty="0"/>
              <a:t>인덱스 포함 여부</a:t>
            </a:r>
          </a:p>
          <a:p>
            <a:pPr lvl="1">
              <a:lnSpc>
                <a:spcPct val="150000"/>
              </a:lnSpc>
            </a:pPr>
            <a:r>
              <a:rPr lang="en-US" altLang="ko-KR" dirty="0" err="1"/>
              <a:t>sheet_name</a:t>
            </a:r>
            <a:r>
              <a:rPr lang="en-US" altLang="ko-KR" dirty="0"/>
              <a:t>: </a:t>
            </a:r>
            <a:r>
              <a:rPr lang="ko-KR" altLang="en-US" dirty="0"/>
              <a:t>저장할 시트 이름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39190848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0F5B73-E122-4394-52AA-9D5956AD8A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15B599C5-CA11-C134-87C8-D196561809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88" y="1"/>
            <a:ext cx="10515600" cy="1145406"/>
          </a:xfrm>
        </p:spPr>
        <p:txBody>
          <a:bodyPr/>
          <a:lstStyle/>
          <a:p>
            <a:r>
              <a:rPr lang="en-US" altLang="ko-KR" dirty="0"/>
              <a:t>Excel </a:t>
            </a:r>
            <a:r>
              <a:rPr lang="ko-KR" altLang="en-US" dirty="0"/>
              <a:t>파일로 저장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83B5EA-8B0E-4C43-D9E0-9B2D3AEDFE8C}"/>
              </a:ext>
            </a:extLst>
          </p:cNvPr>
          <p:cNvSpPr txBox="1"/>
          <p:nvPr/>
        </p:nvSpPr>
        <p:spPr>
          <a:xfrm>
            <a:off x="1129173" y="1927377"/>
            <a:ext cx="607086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+mn-ea"/>
              </a:rPr>
              <a:t>✅ </a:t>
            </a:r>
            <a:r>
              <a:rPr lang="en-US" altLang="ko-KR" sz="2400" dirty="0" err="1"/>
              <a:t>to_excel</a:t>
            </a:r>
            <a:r>
              <a:rPr lang="en-US" altLang="ko-KR" sz="2400" dirty="0"/>
              <a:t> </a:t>
            </a:r>
            <a:r>
              <a:rPr lang="ko-KR" altLang="en-US" sz="2400" dirty="0">
                <a:latin typeface="+mn-ea"/>
              </a:rPr>
              <a:t>기본 문법</a:t>
            </a:r>
            <a:endParaRPr lang="en-US" altLang="ko-KR" sz="2400" dirty="0">
              <a:latin typeface="+mn-ea"/>
            </a:endParaRPr>
          </a:p>
        </p:txBody>
      </p:sp>
      <p:pic>
        <p:nvPicPr>
          <p:cNvPr id="3" name="그림 2" descr="텍스트, 스크린샷, 멀티미디어 소프트웨어,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AA2BC99-3E1E-DA2C-4402-064653AE43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37" t="18586" r="5905" b="18510"/>
          <a:stretch>
            <a:fillRect/>
          </a:stretch>
        </p:blipFill>
        <p:spPr>
          <a:xfrm>
            <a:off x="1266623" y="2489703"/>
            <a:ext cx="9658754" cy="2377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84045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3814AE-A41C-009D-4C59-48D507149F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661C4999-9D11-BB8B-C9D4-3F20522280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88" y="1"/>
            <a:ext cx="10515600" cy="1145406"/>
          </a:xfrm>
        </p:spPr>
        <p:txBody>
          <a:bodyPr/>
          <a:lstStyle/>
          <a:p>
            <a:r>
              <a:rPr lang="en-US" altLang="ko-KR" dirty="0"/>
              <a:t>JSON </a:t>
            </a:r>
            <a:r>
              <a:rPr lang="ko-KR" altLang="en-US" dirty="0"/>
              <a:t>파일 입출력</a:t>
            </a:r>
          </a:p>
        </p:txBody>
      </p:sp>
      <p:sp>
        <p:nvSpPr>
          <p:cNvPr id="6" name="내용 개체 틀 3">
            <a:extLst>
              <a:ext uri="{FF2B5EF4-FFF2-40B4-BE49-F238E27FC236}">
                <a16:creationId xmlns:a16="http://schemas.microsoft.com/office/drawing/2014/main" id="{17BBC11C-0772-3E78-C993-A1C2DCBEAFBA}"/>
              </a:ext>
            </a:extLst>
          </p:cNvPr>
          <p:cNvSpPr txBox="1">
            <a:spLocks/>
          </p:cNvSpPr>
          <p:nvPr/>
        </p:nvSpPr>
        <p:spPr>
          <a:xfrm>
            <a:off x="238991" y="968699"/>
            <a:ext cx="11701221" cy="4677358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dirty="0"/>
              <a:t>💡 불러오기</a:t>
            </a:r>
            <a:r>
              <a:rPr lang="en-US" altLang="ko-KR" dirty="0"/>
              <a:t>: </a:t>
            </a:r>
            <a:r>
              <a:rPr lang="en-US" altLang="ko-KR" dirty="0" err="1"/>
              <a:t>pd.read_json</a:t>
            </a:r>
            <a:r>
              <a:rPr lang="en-US" altLang="ko-KR" dirty="0"/>
              <a:t>()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dirty="0"/>
              <a:t>💡 저장하기</a:t>
            </a:r>
            <a:r>
              <a:rPr lang="en-US" altLang="ko-KR" dirty="0"/>
              <a:t>: </a:t>
            </a:r>
            <a:r>
              <a:rPr lang="en-US" altLang="ko-KR" dirty="0" err="1"/>
              <a:t>df.to_json</a:t>
            </a:r>
            <a:r>
              <a:rPr lang="en-US" altLang="ko-KR" dirty="0"/>
              <a:t>('</a:t>
            </a:r>
            <a:r>
              <a:rPr lang="en-US" altLang="ko-KR" dirty="0" err="1"/>
              <a:t>result.json</a:t>
            </a:r>
            <a:r>
              <a:rPr lang="en-US" altLang="ko-KR" dirty="0"/>
              <a:t>', orient='records', </a:t>
            </a:r>
            <a:r>
              <a:rPr lang="en-US" altLang="ko-KR" dirty="0" err="1"/>
              <a:t>force_ascii</a:t>
            </a:r>
            <a:r>
              <a:rPr lang="en-US" altLang="ko-KR" dirty="0"/>
              <a:t>=False)</a:t>
            </a:r>
          </a:p>
          <a:p>
            <a:pPr lvl="1">
              <a:lnSpc>
                <a:spcPct val="150000"/>
              </a:lnSpc>
            </a:pPr>
            <a:r>
              <a:rPr lang="en-US" altLang="ko-KR" dirty="0"/>
              <a:t>orient: JSON </a:t>
            </a:r>
            <a:r>
              <a:rPr lang="ko-KR" altLang="en-US" dirty="0"/>
              <a:t>구조 지정</a:t>
            </a:r>
            <a:r>
              <a:rPr lang="en-US" altLang="ko-KR" dirty="0"/>
              <a:t>(</a:t>
            </a:r>
            <a:r>
              <a:rPr lang="ko-KR" altLang="en-US" dirty="0"/>
              <a:t>예</a:t>
            </a:r>
            <a:r>
              <a:rPr lang="en-US" altLang="ko-KR" dirty="0"/>
              <a:t>: 'records', 'split', 'index')</a:t>
            </a:r>
          </a:p>
          <a:p>
            <a:pPr lvl="1">
              <a:lnSpc>
                <a:spcPct val="150000"/>
              </a:lnSpc>
            </a:pPr>
            <a:r>
              <a:rPr lang="en-US" altLang="ko-KR" dirty="0" err="1"/>
              <a:t>force_ascii</a:t>
            </a:r>
            <a:r>
              <a:rPr lang="en-US" altLang="ko-KR" dirty="0"/>
              <a:t>=False: </a:t>
            </a:r>
            <a:r>
              <a:rPr lang="ko-KR" altLang="en-US" dirty="0"/>
              <a:t>한글 등 비</a:t>
            </a:r>
            <a:r>
              <a:rPr lang="en-US" altLang="ko-KR" dirty="0"/>
              <a:t>ASCII </a:t>
            </a:r>
            <a:r>
              <a:rPr lang="ko-KR" altLang="en-US" dirty="0"/>
              <a:t>문자 유지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41406954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5DCAC9-13A0-276D-ED9B-BA5EB18656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DDDB4A9-855A-448A-8193-6F7D398A181C}"/>
              </a:ext>
            </a:extLst>
          </p:cNvPr>
          <p:cNvSpPr txBox="1"/>
          <p:nvPr/>
        </p:nvSpPr>
        <p:spPr>
          <a:xfrm>
            <a:off x="2826538" y="2600493"/>
            <a:ext cx="653897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데이터 탐색과 요약</a:t>
            </a:r>
            <a:endParaRPr lang="en-US" altLang="ko-KR" sz="6000" dirty="0">
              <a:solidFill>
                <a:schemeClr val="accent2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3938687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56E5EB-7089-0E45-18F2-F85BE375A4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FCB87308-57F5-8561-EF57-5F2B1A276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88" y="1"/>
            <a:ext cx="10515600" cy="1145406"/>
          </a:xfrm>
        </p:spPr>
        <p:txBody>
          <a:bodyPr/>
          <a:lstStyle/>
          <a:p>
            <a:r>
              <a:rPr lang="ko-KR" altLang="en-US" dirty="0"/>
              <a:t>데이터 미리보기 </a:t>
            </a:r>
            <a:r>
              <a:rPr lang="en-US" altLang="ko-KR" dirty="0"/>
              <a:t>(head, tail)</a:t>
            </a:r>
            <a:endParaRPr lang="ko-KR" altLang="en-US" dirty="0"/>
          </a:p>
        </p:txBody>
      </p:sp>
      <p:sp>
        <p:nvSpPr>
          <p:cNvPr id="6" name="내용 개체 틀 3">
            <a:extLst>
              <a:ext uri="{FF2B5EF4-FFF2-40B4-BE49-F238E27FC236}">
                <a16:creationId xmlns:a16="http://schemas.microsoft.com/office/drawing/2014/main" id="{704EDE79-9604-EC68-20F6-ECF1F373AC73}"/>
              </a:ext>
            </a:extLst>
          </p:cNvPr>
          <p:cNvSpPr txBox="1">
            <a:spLocks/>
          </p:cNvSpPr>
          <p:nvPr/>
        </p:nvSpPr>
        <p:spPr>
          <a:xfrm>
            <a:off x="238991" y="968698"/>
            <a:ext cx="11701221" cy="5143343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dirty="0"/>
              <a:t>💡 </a:t>
            </a:r>
            <a:r>
              <a:rPr lang="en-US" altLang="ko-KR" dirty="0" err="1"/>
              <a:t>DataFrame.head</a:t>
            </a:r>
            <a:r>
              <a:rPr lang="en-US" altLang="ko-KR" dirty="0"/>
              <a:t>(n=5)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dirty="0"/>
              <a:t>✔️ 첫 번째 </a:t>
            </a:r>
            <a:r>
              <a:rPr lang="en-US" altLang="ko-KR" dirty="0"/>
              <a:t>n</a:t>
            </a:r>
            <a:r>
              <a:rPr lang="ko-KR" altLang="en-US" dirty="0"/>
              <a:t>개 행을 반환</a:t>
            </a:r>
            <a:r>
              <a:rPr lang="en-US" altLang="ko-KR" dirty="0"/>
              <a:t>(</a:t>
            </a:r>
            <a:r>
              <a:rPr lang="ko-KR" altLang="en-US" dirty="0"/>
              <a:t>기본값</a:t>
            </a:r>
            <a:r>
              <a:rPr lang="en-US" altLang="ko-KR" dirty="0"/>
              <a:t>: n=5  </a:t>
            </a:r>
            <a:r>
              <a:rPr lang="ko-KR" altLang="en-US" dirty="0"/>
              <a:t>→ </a:t>
            </a:r>
            <a:r>
              <a:rPr lang="en-US" altLang="ko-KR" dirty="0"/>
              <a:t>5</a:t>
            </a:r>
            <a:r>
              <a:rPr lang="ko-KR" altLang="en-US" dirty="0"/>
              <a:t>개 행 출력</a:t>
            </a:r>
            <a:r>
              <a:rPr lang="en-US" altLang="ko-KR" dirty="0"/>
              <a:t>)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dirty="0"/>
              <a:t>✔️ 데이터의 전체적인 구조</a:t>
            </a:r>
            <a:r>
              <a:rPr lang="en-US" altLang="ko-KR" dirty="0"/>
              <a:t>, </a:t>
            </a:r>
            <a:r>
              <a:rPr lang="ko-KR" altLang="en-US" dirty="0" err="1"/>
              <a:t>컬럼명</a:t>
            </a:r>
            <a:r>
              <a:rPr lang="en-US" altLang="ko-KR" dirty="0"/>
              <a:t>, </a:t>
            </a:r>
            <a:r>
              <a:rPr lang="ko-KR" altLang="en-US" dirty="0"/>
              <a:t>값의 분포를 빠르게 확인할 때 사용</a:t>
            </a:r>
            <a:r>
              <a:rPr lang="en-US" altLang="ko-KR" dirty="0"/>
              <a:t>.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dirty="0"/>
              <a:t>✔️ 데이터가 정상적으로 로드되었는지</a:t>
            </a:r>
            <a:r>
              <a:rPr lang="en-US" altLang="ko-KR" dirty="0"/>
              <a:t>, </a:t>
            </a:r>
            <a:r>
              <a:rPr lang="ko-KR" altLang="en-US" dirty="0"/>
              <a:t>컬럼 타입이 예상과 맞는지 등을 체크하는 첫 단계</a:t>
            </a:r>
            <a:r>
              <a:rPr lang="en-US" altLang="ko-KR" dirty="0"/>
              <a:t>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dirty="0"/>
              <a:t>💡 </a:t>
            </a:r>
            <a:r>
              <a:rPr lang="en-US" altLang="ko-KR" dirty="0" err="1"/>
              <a:t>DataFrame.tail</a:t>
            </a:r>
            <a:r>
              <a:rPr lang="en-US" altLang="ko-KR" dirty="0"/>
              <a:t>(n=5)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dirty="0"/>
              <a:t>✔️ 마지막 </a:t>
            </a:r>
            <a:r>
              <a:rPr lang="en-US" altLang="ko-KR" dirty="0"/>
              <a:t>n</a:t>
            </a:r>
            <a:r>
              <a:rPr lang="ko-KR" altLang="en-US" dirty="0"/>
              <a:t>개 행을 반환</a:t>
            </a:r>
            <a:r>
              <a:rPr lang="en-US" altLang="ko-KR" dirty="0"/>
              <a:t>(</a:t>
            </a:r>
            <a:r>
              <a:rPr lang="ko-KR" altLang="en-US" dirty="0"/>
              <a:t>기본값</a:t>
            </a:r>
            <a:r>
              <a:rPr lang="en-US" altLang="ko-KR" dirty="0"/>
              <a:t>: n=5 </a:t>
            </a:r>
            <a:r>
              <a:rPr lang="ko-KR" altLang="en-US" dirty="0"/>
              <a:t>→ </a:t>
            </a:r>
            <a:r>
              <a:rPr lang="en-US" altLang="ko-KR" dirty="0"/>
              <a:t>5</a:t>
            </a:r>
            <a:r>
              <a:rPr lang="ko-KR" altLang="en-US" dirty="0"/>
              <a:t>개 행 출력</a:t>
            </a:r>
            <a:r>
              <a:rPr lang="en-US" altLang="ko-KR" dirty="0"/>
              <a:t>)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dirty="0"/>
              <a:t>✔️ 데이터의 마지막 부분을 확인할 때 유용</a:t>
            </a:r>
            <a:r>
              <a:rPr lang="en-US" altLang="ko-KR" dirty="0"/>
              <a:t>.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dirty="0"/>
              <a:t>✔️ 인덱스가 제대로 매겨졌는지</a:t>
            </a:r>
            <a:r>
              <a:rPr lang="en-US" altLang="ko-KR" dirty="0"/>
              <a:t>, </a:t>
            </a:r>
            <a:r>
              <a:rPr lang="ko-KR" altLang="en-US" dirty="0" err="1"/>
              <a:t>결측값이나</a:t>
            </a:r>
            <a:r>
              <a:rPr lang="ko-KR" altLang="en-US" dirty="0"/>
              <a:t> 잘못된 데이터가 뒤에 섞여 있는지 확인 가능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0561385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6F69A0-90BF-EF8F-8F18-8C41CFDEBF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, 스크린샷, 디스플레이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BA77B47-2D35-C3D0-E05D-3338D67622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13" y="996949"/>
            <a:ext cx="11430000" cy="5772150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75E7255A-E400-FF7B-25D6-9BE6BDDA1A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88" y="1"/>
            <a:ext cx="10515600" cy="1145406"/>
          </a:xfrm>
        </p:spPr>
        <p:txBody>
          <a:bodyPr/>
          <a:lstStyle/>
          <a:p>
            <a:r>
              <a:rPr lang="ko-KR" altLang="en-US" dirty="0"/>
              <a:t>데이터 미리보기 </a:t>
            </a:r>
            <a:r>
              <a:rPr lang="en-US" altLang="ko-KR" dirty="0"/>
              <a:t>(head, tail)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C594D3F-994C-13E6-04C3-9F2F9B707185}"/>
              </a:ext>
            </a:extLst>
          </p:cNvPr>
          <p:cNvSpPr txBox="1"/>
          <p:nvPr/>
        </p:nvSpPr>
        <p:spPr>
          <a:xfrm>
            <a:off x="1129173" y="1393977"/>
            <a:ext cx="607086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+mn-ea"/>
              </a:rPr>
              <a:t>✅ </a:t>
            </a:r>
            <a:r>
              <a:rPr lang="en-US" altLang="ko-KR" sz="2400" dirty="0">
                <a:latin typeface="+mn-ea"/>
              </a:rPr>
              <a:t>head, tail </a:t>
            </a:r>
            <a:r>
              <a:rPr lang="ko-KR" altLang="en-US" sz="2400" dirty="0">
                <a:latin typeface="+mn-ea"/>
              </a:rPr>
              <a:t>기본 문법</a:t>
            </a:r>
            <a:endParaRPr lang="en-US" altLang="ko-KR" sz="2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593855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04FD95-94C1-B7C9-D4C8-0D701DCA45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369DDF-7520-AA76-DFD0-DD0FDD246C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Pandas</a:t>
            </a:r>
            <a:r>
              <a:rPr lang="ko-KR" altLang="en-US" dirty="0"/>
              <a:t>의 주요 특징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B10DE42-34EB-69E7-369A-54FC8A7CA0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2025-09-01</a:t>
            </a:fld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9227FD5-2A0B-9C68-301F-2725E0FE6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7" name="내용 개체 틀 3">
            <a:extLst>
              <a:ext uri="{FF2B5EF4-FFF2-40B4-BE49-F238E27FC236}">
                <a16:creationId xmlns:a16="http://schemas.microsoft.com/office/drawing/2014/main" id="{87131FEB-50FE-B283-7E9E-CBED12E5E3B1}"/>
              </a:ext>
            </a:extLst>
          </p:cNvPr>
          <p:cNvSpPr txBox="1">
            <a:spLocks/>
          </p:cNvSpPr>
          <p:nvPr/>
        </p:nvSpPr>
        <p:spPr>
          <a:xfrm>
            <a:off x="238991" y="968699"/>
            <a:ext cx="11701221" cy="3254958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dirty="0"/>
              <a:t>✅ </a:t>
            </a:r>
            <a:r>
              <a:rPr lang="en-US" altLang="ko-KR" dirty="0"/>
              <a:t>Pandas</a:t>
            </a:r>
            <a:r>
              <a:rPr lang="ko-KR" altLang="en-US" dirty="0"/>
              <a:t>의 주요 특징</a:t>
            </a:r>
            <a:endParaRPr lang="en-US" altLang="ko-KR" dirty="0"/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dirty="0"/>
              <a:t>✔️ 데이터 처리 용이성 </a:t>
            </a:r>
            <a:r>
              <a:rPr lang="en-US" altLang="ko-KR" dirty="0"/>
              <a:t>: </a:t>
            </a:r>
            <a:r>
              <a:rPr lang="ko-KR" altLang="en-US" dirty="0"/>
              <a:t>데이터 분석에 필요한 다양한 연산을 쉽고 효율적으로 지원</a:t>
            </a:r>
            <a:endParaRPr lang="en-US" altLang="ko-KR" dirty="0"/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dirty="0"/>
              <a:t>✔️ 강력한 입출력</a:t>
            </a:r>
            <a:r>
              <a:rPr lang="en-US" altLang="ko-KR" dirty="0"/>
              <a:t>(I/O) : </a:t>
            </a:r>
            <a:r>
              <a:rPr lang="ko-KR" altLang="en-US" dirty="0"/>
              <a:t>다양한 파일 및 데이터베이스 포맷과 호환</a:t>
            </a:r>
            <a:endParaRPr lang="en-US" altLang="ko-KR" dirty="0"/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dirty="0"/>
              <a:t>✔️ 데이터 </a:t>
            </a:r>
            <a:r>
              <a:rPr lang="ko-KR" altLang="en-US" dirty="0" err="1"/>
              <a:t>클린징과</a:t>
            </a:r>
            <a:r>
              <a:rPr lang="ko-KR" altLang="en-US" dirty="0"/>
              <a:t> </a:t>
            </a:r>
            <a:r>
              <a:rPr lang="ko-KR" altLang="en-US" dirty="0" err="1"/>
              <a:t>전처리</a:t>
            </a:r>
            <a:r>
              <a:rPr lang="en-US" altLang="ko-KR" dirty="0"/>
              <a:t>, </a:t>
            </a:r>
            <a:r>
              <a:rPr lang="ko-KR" altLang="en-US" dirty="0"/>
              <a:t>통계 분석</a:t>
            </a:r>
            <a:r>
              <a:rPr lang="en-US" altLang="ko-KR" dirty="0"/>
              <a:t>, </a:t>
            </a:r>
            <a:r>
              <a:rPr lang="ko-KR" altLang="en-US" dirty="0"/>
              <a:t>시계열 분석 등 고급 데이터 분석 기능 내장</a:t>
            </a:r>
            <a:endParaRPr lang="en-US" altLang="ko-KR" dirty="0"/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dirty="0"/>
              <a:t>🔎 </a:t>
            </a:r>
            <a:r>
              <a:rPr lang="en-US" altLang="ko-KR" b="1" dirty="0"/>
              <a:t>Excel</a:t>
            </a:r>
            <a:r>
              <a:rPr lang="ko-KR" altLang="en-US" dirty="0"/>
              <a:t>은 시각적으로 친숙하나 대규모 데이터</a:t>
            </a:r>
            <a:r>
              <a:rPr lang="en-US" altLang="ko-KR" dirty="0"/>
              <a:t>, </a:t>
            </a:r>
            <a:r>
              <a:rPr lang="ko-KR" altLang="en-US" dirty="0"/>
              <a:t>자동화</a:t>
            </a:r>
            <a:r>
              <a:rPr lang="en-US" altLang="ko-KR" dirty="0"/>
              <a:t>, </a:t>
            </a:r>
            <a:r>
              <a:rPr lang="ko-KR" altLang="en-US" dirty="0"/>
              <a:t>복잡한 데이터 조작에는 한계가 있음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6029337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1068FE-BBCA-439F-BC5F-1C1A33E6D4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텍스트, 스크린샷, 디스플레이,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91ECBBA-A600-3615-2CB9-CDAA32214E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059" y="1092243"/>
            <a:ext cx="10927882" cy="5655286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628BBE5C-5B6F-1DA5-F3FE-A2B60B9090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88" y="1"/>
            <a:ext cx="10515600" cy="1145406"/>
          </a:xfrm>
        </p:spPr>
        <p:txBody>
          <a:bodyPr/>
          <a:lstStyle/>
          <a:p>
            <a:r>
              <a:rPr lang="ko-KR" altLang="en-US" dirty="0"/>
              <a:t>데이터 미리보기 </a:t>
            </a:r>
            <a:r>
              <a:rPr lang="en-US" altLang="ko-KR" dirty="0"/>
              <a:t>(head, tail)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2422A4D-FC12-DE60-3683-CF40478F3ECA}"/>
              </a:ext>
            </a:extLst>
          </p:cNvPr>
          <p:cNvSpPr txBox="1"/>
          <p:nvPr/>
        </p:nvSpPr>
        <p:spPr>
          <a:xfrm>
            <a:off x="1129173" y="1288099"/>
            <a:ext cx="607086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+mn-ea"/>
              </a:rPr>
              <a:t>✅ </a:t>
            </a:r>
            <a:r>
              <a:rPr lang="en-US" altLang="ko-KR" sz="2400" dirty="0">
                <a:latin typeface="+mn-ea"/>
              </a:rPr>
              <a:t>head, tail </a:t>
            </a:r>
            <a:r>
              <a:rPr lang="ko-KR" altLang="en-US" sz="2400" dirty="0">
                <a:latin typeface="+mn-ea"/>
              </a:rPr>
              <a:t>사용 예제</a:t>
            </a:r>
            <a:endParaRPr lang="en-US" altLang="ko-KR" sz="2400" dirty="0">
              <a:latin typeface="+mn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279FA70-9594-A8D7-8250-96D9FEA042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7338" y="3881385"/>
            <a:ext cx="1905266" cy="1790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1258182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E3918E-EDE7-C752-CA38-E29EA58D77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67791FFE-B495-DC1A-3FCA-429F746BC8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88" y="1"/>
            <a:ext cx="10515600" cy="1145406"/>
          </a:xfrm>
        </p:spPr>
        <p:txBody>
          <a:bodyPr/>
          <a:lstStyle/>
          <a:p>
            <a:r>
              <a:rPr lang="ko-KR" altLang="en-US" dirty="0"/>
              <a:t>데이터 요약 정보 </a:t>
            </a:r>
            <a:r>
              <a:rPr lang="en-US" altLang="ko-KR" dirty="0"/>
              <a:t>(info)</a:t>
            </a:r>
            <a:endParaRPr lang="ko-KR" altLang="en-US" dirty="0"/>
          </a:p>
        </p:txBody>
      </p:sp>
      <p:sp>
        <p:nvSpPr>
          <p:cNvPr id="6" name="내용 개체 틀 3">
            <a:extLst>
              <a:ext uri="{FF2B5EF4-FFF2-40B4-BE49-F238E27FC236}">
                <a16:creationId xmlns:a16="http://schemas.microsoft.com/office/drawing/2014/main" id="{FC8F5214-ADAF-53B1-DD4D-D6A3D9BA07DE}"/>
              </a:ext>
            </a:extLst>
          </p:cNvPr>
          <p:cNvSpPr txBox="1">
            <a:spLocks/>
          </p:cNvSpPr>
          <p:nvPr/>
        </p:nvSpPr>
        <p:spPr>
          <a:xfrm>
            <a:off x="238991" y="968698"/>
            <a:ext cx="11701221" cy="5143343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dirty="0"/>
              <a:t>💡 </a:t>
            </a:r>
            <a:r>
              <a:rPr lang="en-US" altLang="ko-KR" dirty="0"/>
              <a:t>DataFrame.info(verbose=None, </a:t>
            </a:r>
            <a:r>
              <a:rPr lang="en-US" altLang="ko-KR" dirty="0" err="1"/>
              <a:t>buf</a:t>
            </a:r>
            <a:r>
              <a:rPr lang="en-US" altLang="ko-KR" dirty="0"/>
              <a:t>=None, </a:t>
            </a:r>
            <a:r>
              <a:rPr lang="en-US" altLang="ko-KR" dirty="0" err="1"/>
              <a:t>max_cols</a:t>
            </a:r>
            <a:r>
              <a:rPr lang="en-US" altLang="ko-KR" dirty="0"/>
              <a:t>=None,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dirty="0"/>
              <a:t>			     </a:t>
            </a:r>
            <a:r>
              <a:rPr lang="en-US" altLang="ko-KR" dirty="0" err="1"/>
              <a:t>memory_usage</a:t>
            </a:r>
            <a:r>
              <a:rPr lang="en-US" altLang="ko-KR" dirty="0"/>
              <a:t>=None, </a:t>
            </a:r>
            <a:r>
              <a:rPr lang="en-US" altLang="ko-KR" dirty="0" err="1"/>
              <a:t>show_counts</a:t>
            </a:r>
            <a:r>
              <a:rPr lang="en-US" altLang="ko-KR" dirty="0"/>
              <a:t>=None)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dirty="0"/>
              <a:t>✔️ 전체 데이터의 행</a:t>
            </a:r>
            <a:r>
              <a:rPr lang="en-US" altLang="ko-KR" dirty="0"/>
              <a:t>/</a:t>
            </a:r>
            <a:r>
              <a:rPr lang="ko-KR" altLang="en-US" dirty="0"/>
              <a:t>열 개수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dirty="0"/>
              <a:t>✔️ 각 컬럼의 데이터 타입</a:t>
            </a:r>
            <a:r>
              <a:rPr lang="en-US" altLang="ko-KR" dirty="0"/>
              <a:t>(</a:t>
            </a:r>
            <a:r>
              <a:rPr lang="en-US" altLang="ko-KR" dirty="0" err="1"/>
              <a:t>dtype</a:t>
            </a:r>
            <a:r>
              <a:rPr lang="en-US" altLang="ko-KR" dirty="0"/>
              <a:t>)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dirty="0"/>
              <a:t>✔️ </a:t>
            </a:r>
            <a:r>
              <a:rPr lang="ko-KR" altLang="en-US" dirty="0" err="1"/>
              <a:t>결측값</a:t>
            </a:r>
            <a:r>
              <a:rPr lang="en-US" altLang="ko-KR" dirty="0"/>
              <a:t>(non-null)</a:t>
            </a:r>
            <a:r>
              <a:rPr lang="ko-KR" altLang="en-US" dirty="0"/>
              <a:t>의 개수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dirty="0"/>
              <a:t>✔️ 메모리 사용량 등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14481506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856352-5C57-709D-16B1-0F4F9AC66D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F2D53A15-E207-B8E0-3FD9-9A1536B388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88" y="1"/>
            <a:ext cx="10515600" cy="1145406"/>
          </a:xfrm>
        </p:spPr>
        <p:txBody>
          <a:bodyPr/>
          <a:lstStyle/>
          <a:p>
            <a:r>
              <a:rPr lang="ko-KR" altLang="en-US" dirty="0"/>
              <a:t>데이터 요약 정보 </a:t>
            </a:r>
            <a:r>
              <a:rPr lang="en-US" altLang="ko-KR" dirty="0"/>
              <a:t>(info)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18F49D-7D30-56AF-8BFB-D19B54655240}"/>
              </a:ext>
            </a:extLst>
          </p:cNvPr>
          <p:cNvSpPr txBox="1"/>
          <p:nvPr/>
        </p:nvSpPr>
        <p:spPr>
          <a:xfrm>
            <a:off x="1142739" y="1937660"/>
            <a:ext cx="628127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+mn-ea"/>
              </a:rPr>
              <a:t>✅ </a:t>
            </a:r>
            <a:r>
              <a:rPr lang="en-US" altLang="ko-KR" sz="2400" dirty="0"/>
              <a:t>DataFrame.info </a:t>
            </a:r>
            <a:r>
              <a:rPr lang="ko-KR" altLang="en-US" sz="2400" dirty="0"/>
              <a:t>사용 예시</a:t>
            </a:r>
            <a:endParaRPr lang="en-US" altLang="ko-KR" sz="2400" dirty="0">
              <a:latin typeface="+mn-ea"/>
            </a:endParaRPr>
          </a:p>
        </p:txBody>
      </p:sp>
      <p:pic>
        <p:nvPicPr>
          <p:cNvPr id="3" name="그림 2" descr="텍스트, 스크린샷, 디스플레이,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BAC73935-508E-E72F-DDAD-3F3BB65430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65" t="17122" r="7600" b="15990"/>
          <a:stretch>
            <a:fillRect/>
          </a:stretch>
        </p:blipFill>
        <p:spPr>
          <a:xfrm>
            <a:off x="1300924" y="2485295"/>
            <a:ext cx="6123091" cy="246966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9E4D33F-5F6F-1079-A1C4-4E54E488B3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2199" y="2485295"/>
            <a:ext cx="3352171" cy="2469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6454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BCE19B-7BF9-8482-A750-C84424FA06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F7A18C33-EE76-EEFA-D95B-05188BC4A7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88" y="1"/>
            <a:ext cx="10515600" cy="1145406"/>
          </a:xfrm>
        </p:spPr>
        <p:txBody>
          <a:bodyPr/>
          <a:lstStyle/>
          <a:p>
            <a:r>
              <a:rPr lang="ko-KR" altLang="en-US" dirty="0"/>
              <a:t>데이터 요약 정보 </a:t>
            </a:r>
            <a:r>
              <a:rPr lang="en-US" altLang="ko-KR" dirty="0"/>
              <a:t>(describe)</a:t>
            </a:r>
            <a:endParaRPr lang="ko-KR" altLang="en-US" dirty="0"/>
          </a:p>
        </p:txBody>
      </p:sp>
      <p:sp>
        <p:nvSpPr>
          <p:cNvPr id="6" name="내용 개체 틀 3">
            <a:extLst>
              <a:ext uri="{FF2B5EF4-FFF2-40B4-BE49-F238E27FC236}">
                <a16:creationId xmlns:a16="http://schemas.microsoft.com/office/drawing/2014/main" id="{518DA613-2631-DFF0-7738-4C173A05D519}"/>
              </a:ext>
            </a:extLst>
          </p:cNvPr>
          <p:cNvSpPr txBox="1">
            <a:spLocks/>
          </p:cNvSpPr>
          <p:nvPr/>
        </p:nvSpPr>
        <p:spPr>
          <a:xfrm>
            <a:off x="238991" y="968698"/>
            <a:ext cx="11701221" cy="5143343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dirty="0"/>
              <a:t>💡 </a:t>
            </a:r>
            <a:r>
              <a:rPr lang="en-US" altLang="ko-KR" dirty="0" err="1"/>
              <a:t>DataFrame.describe</a:t>
            </a:r>
            <a:r>
              <a:rPr lang="en-US" altLang="ko-KR" dirty="0"/>
              <a:t>(percentiles=None, include=None,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dirty="0"/>
              <a:t>				    exclude=None, </a:t>
            </a:r>
            <a:r>
              <a:rPr lang="en-US" altLang="ko-KR" dirty="0" err="1"/>
              <a:t>datetime_is_numeric</a:t>
            </a:r>
            <a:r>
              <a:rPr lang="en-US" altLang="ko-KR" dirty="0"/>
              <a:t>=False)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dirty="0"/>
              <a:t>✔️ 수치형 데이터</a:t>
            </a:r>
            <a:r>
              <a:rPr lang="en-US" altLang="ko-KR" dirty="0"/>
              <a:t>: </a:t>
            </a:r>
            <a:r>
              <a:rPr lang="ko-KR" altLang="en-US" dirty="0"/>
              <a:t>평균</a:t>
            </a:r>
            <a:r>
              <a:rPr lang="en-US" altLang="ko-KR" dirty="0"/>
              <a:t>, </a:t>
            </a:r>
            <a:r>
              <a:rPr lang="ko-KR" altLang="en-US" dirty="0"/>
              <a:t>표준편차</a:t>
            </a:r>
            <a:r>
              <a:rPr lang="en-US" altLang="ko-KR" dirty="0"/>
              <a:t>, </a:t>
            </a:r>
            <a:r>
              <a:rPr lang="ko-KR" altLang="en-US" dirty="0"/>
              <a:t>최솟값</a:t>
            </a:r>
            <a:r>
              <a:rPr lang="en-US" altLang="ko-KR" dirty="0"/>
              <a:t>/</a:t>
            </a:r>
            <a:r>
              <a:rPr lang="ko-KR" altLang="en-US" dirty="0"/>
              <a:t>최댓값</a:t>
            </a:r>
            <a:r>
              <a:rPr lang="en-US" altLang="ko-KR" dirty="0"/>
              <a:t>, </a:t>
            </a:r>
            <a:r>
              <a:rPr lang="ko-KR" altLang="en-US" dirty="0" err="1"/>
              <a:t>사분위수등</a:t>
            </a:r>
            <a:r>
              <a:rPr lang="ko-KR" altLang="en-US" dirty="0"/>
              <a:t> 요약 </a:t>
            </a:r>
            <a:r>
              <a:rPr lang="ko-KR" altLang="en-US" dirty="0" err="1"/>
              <a:t>통계값</a:t>
            </a:r>
            <a:r>
              <a:rPr lang="ko-KR" altLang="en-US" dirty="0"/>
              <a:t> 제공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dirty="0"/>
              <a:t>✔️ 문자열</a:t>
            </a:r>
            <a:r>
              <a:rPr lang="en-US" altLang="ko-KR" dirty="0"/>
              <a:t>/</a:t>
            </a:r>
            <a:r>
              <a:rPr lang="ko-KR" altLang="en-US" dirty="0"/>
              <a:t>범주형 데이터</a:t>
            </a:r>
            <a:r>
              <a:rPr lang="en-US" altLang="ko-KR" dirty="0"/>
              <a:t>: </a:t>
            </a:r>
            <a:r>
              <a:rPr lang="ko-KR" altLang="en-US" dirty="0" err="1"/>
              <a:t>고유값</a:t>
            </a:r>
            <a:r>
              <a:rPr lang="ko-KR" altLang="en-US" dirty="0"/>
              <a:t> 개수</a:t>
            </a:r>
            <a:r>
              <a:rPr lang="en-US" altLang="ko-KR" dirty="0"/>
              <a:t>, </a:t>
            </a:r>
            <a:r>
              <a:rPr lang="ko-KR" altLang="en-US" dirty="0" err="1"/>
              <a:t>최빈값</a:t>
            </a:r>
            <a:r>
              <a:rPr lang="ko-KR" altLang="en-US" dirty="0"/>
              <a:t> 등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37285178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1BB3F9-3F9E-B8A6-E680-5AD7DD56EC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304826F6-13A9-5B64-D5CA-A2FDA661EA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88" y="1"/>
            <a:ext cx="10515600" cy="1145406"/>
          </a:xfrm>
        </p:spPr>
        <p:txBody>
          <a:bodyPr/>
          <a:lstStyle/>
          <a:p>
            <a:r>
              <a:rPr lang="ko-KR" altLang="en-US" dirty="0"/>
              <a:t>데이터 요약 정보 </a:t>
            </a:r>
            <a:r>
              <a:rPr lang="en-US" altLang="ko-KR" dirty="0"/>
              <a:t>(describe)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DA35C09-F010-9D2E-5C29-144E23FAC19E}"/>
              </a:ext>
            </a:extLst>
          </p:cNvPr>
          <p:cNvSpPr txBox="1"/>
          <p:nvPr/>
        </p:nvSpPr>
        <p:spPr>
          <a:xfrm>
            <a:off x="967641" y="1223500"/>
            <a:ext cx="628127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+mn-ea"/>
              </a:rPr>
              <a:t>✅ </a:t>
            </a:r>
            <a:r>
              <a:rPr lang="en-US" altLang="ko-KR" sz="2400" dirty="0" err="1"/>
              <a:t>DataFrame.describe</a:t>
            </a:r>
            <a:r>
              <a:rPr lang="en-US" altLang="ko-KR" sz="2400" dirty="0"/>
              <a:t> </a:t>
            </a:r>
            <a:r>
              <a:rPr lang="ko-KR" altLang="en-US" sz="2400" dirty="0"/>
              <a:t>사용 예시</a:t>
            </a:r>
            <a:endParaRPr lang="en-US" altLang="ko-KR" sz="2400" dirty="0">
              <a:latin typeface="+mn-ea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252E615D-FA28-7C7A-8631-AD0365989C87}"/>
              </a:ext>
            </a:extLst>
          </p:cNvPr>
          <p:cNvGrpSpPr/>
          <p:nvPr/>
        </p:nvGrpSpPr>
        <p:grpSpPr>
          <a:xfrm>
            <a:off x="1093280" y="1724758"/>
            <a:ext cx="10005439" cy="4206848"/>
            <a:chOff x="1309991" y="1417987"/>
            <a:chExt cx="10005439" cy="4206848"/>
          </a:xfrm>
        </p:grpSpPr>
        <p:pic>
          <p:nvPicPr>
            <p:cNvPr id="4" name="그림 3" descr="텍스트, 스크린샷, 디스플레이, 소프트웨어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90D171FB-05B3-7CE7-CA2E-1CF81A0EB4E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98" t="12407" r="5851" b="12561"/>
            <a:stretch>
              <a:fillRect/>
            </a:stretch>
          </p:blipFill>
          <p:spPr>
            <a:xfrm>
              <a:off x="1309991" y="1417987"/>
              <a:ext cx="9572018" cy="4206848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C92871A8-B3E5-5CED-A4DE-312441AFD75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372059" y="1830487"/>
              <a:ext cx="1943371" cy="3381847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338059918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322C41-1AA5-83BB-59A8-B31FB0C760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12E97AC-54DF-0029-8BC7-AD4A25A3651C}"/>
              </a:ext>
            </a:extLst>
          </p:cNvPr>
          <p:cNvSpPr txBox="1"/>
          <p:nvPr/>
        </p:nvSpPr>
        <p:spPr>
          <a:xfrm>
            <a:off x="4044821" y="2600493"/>
            <a:ext cx="410240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데이터 선택</a:t>
            </a:r>
            <a:endParaRPr lang="en-US" altLang="ko-KR" sz="6000" dirty="0">
              <a:solidFill>
                <a:schemeClr val="accent2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6685072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B254FA-4C3C-15FA-18D4-AABAADFAA6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6BC4BCF-2711-9417-6DB6-06B761A7A212}"/>
              </a:ext>
            </a:extLst>
          </p:cNvPr>
          <p:cNvSpPr txBox="1"/>
          <p:nvPr/>
        </p:nvSpPr>
        <p:spPr>
          <a:xfrm>
            <a:off x="3191221" y="2600493"/>
            <a:ext cx="580960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인덱싱</a:t>
            </a:r>
            <a:r>
              <a:rPr lang="en-US" altLang="ko-KR" sz="6000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, </a:t>
            </a:r>
            <a:r>
              <a:rPr lang="ko-KR" altLang="en-US" sz="6000" dirty="0" err="1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슬라이싱</a:t>
            </a:r>
            <a:endParaRPr lang="en-US" altLang="ko-KR" sz="6000" dirty="0">
              <a:solidFill>
                <a:schemeClr val="accent2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16371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BA82F9-0BA8-6F6D-76AD-66F1F689C7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FD4AAAE3-57D9-CF4C-3479-3FAF80EC50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88" y="1"/>
            <a:ext cx="10515600" cy="1145406"/>
          </a:xfrm>
        </p:spPr>
        <p:txBody>
          <a:bodyPr/>
          <a:lstStyle/>
          <a:p>
            <a:r>
              <a:rPr lang="ko-KR" altLang="en-US" dirty="0"/>
              <a:t>인덱싱</a:t>
            </a:r>
          </a:p>
        </p:txBody>
      </p:sp>
      <p:pic>
        <p:nvPicPr>
          <p:cNvPr id="3" name="그림 2" descr="텍스트, 스크린샷, 디스플레이,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B71DD9E-89BC-7673-7745-31FDF4397D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19090"/>
            <a:ext cx="12192000" cy="570857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B79FAD8-094C-6CAF-39E5-9C11DC8BA0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1400" y="3559307"/>
            <a:ext cx="2595147" cy="18403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E596ECF-B9EF-1494-FA94-A9F20106B2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50868" y="3553491"/>
            <a:ext cx="1165340" cy="18403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0012821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71DB18-349F-68EC-383D-5098F25AC6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565CFF40-E415-3328-9F72-2C63B767BD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91" t="17292" r="7711" b="17292"/>
          <a:stretch>
            <a:fillRect/>
          </a:stretch>
        </p:blipFill>
        <p:spPr>
          <a:xfrm>
            <a:off x="1277408" y="1659467"/>
            <a:ext cx="9637184" cy="3539066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E22F6C31-1989-4ABE-2A54-2FC22EEFA4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88" y="1"/>
            <a:ext cx="10515600" cy="1145406"/>
          </a:xfrm>
        </p:spPr>
        <p:txBody>
          <a:bodyPr/>
          <a:lstStyle/>
          <a:p>
            <a:r>
              <a:rPr lang="ko-KR" altLang="en-US" dirty="0" err="1"/>
              <a:t>슬라이싱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9CF702-34DC-E738-2976-9998075A96B1}"/>
              </a:ext>
            </a:extLst>
          </p:cNvPr>
          <p:cNvSpPr txBox="1"/>
          <p:nvPr/>
        </p:nvSpPr>
        <p:spPr>
          <a:xfrm>
            <a:off x="1196054" y="5255805"/>
            <a:ext cx="9495091" cy="459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</a:t>
            </a:r>
            <a:r>
              <a:rPr lang="en-US" altLang="ko-KR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DataFrame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의 </a:t>
            </a:r>
            <a:r>
              <a:rPr lang="ko-KR" altLang="en-US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슬라이싱은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행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(row) 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기준으로 동작하며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, 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열 단위 </a:t>
            </a:r>
            <a:r>
              <a:rPr lang="ko-KR" altLang="en-US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슬라이싱은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명시적으로 지정해야 함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5354758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709958-B12C-D076-CA92-C6E24E566B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A851C5D-52BF-AD97-A36B-918EF83F17AD}"/>
              </a:ext>
            </a:extLst>
          </p:cNvPr>
          <p:cNvSpPr txBox="1"/>
          <p:nvPr/>
        </p:nvSpPr>
        <p:spPr>
          <a:xfrm>
            <a:off x="4115353" y="2600493"/>
            <a:ext cx="396134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dirty="0" err="1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iloc</a:t>
            </a:r>
            <a:r>
              <a:rPr lang="ko-KR" altLang="en-US" sz="6000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와 </a:t>
            </a:r>
            <a:r>
              <a:rPr lang="en-US" altLang="ko-KR" sz="6000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loc</a:t>
            </a:r>
          </a:p>
        </p:txBody>
      </p:sp>
    </p:spTree>
    <p:extLst>
      <p:ext uri="{BB962C8B-B14F-4D97-AF65-F5344CB8AC3E}">
        <p14:creationId xmlns:p14="http://schemas.microsoft.com/office/powerpoint/2010/main" val="32993767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61C6D5-1428-5073-E50D-7715E26F8B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02EE8F-E0AF-9BCF-3983-B85C20F7E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Pandas</a:t>
            </a:r>
            <a:r>
              <a:rPr lang="ko-KR" altLang="en-US" dirty="0"/>
              <a:t> 설치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EE9B305-8B62-64F0-6859-11DD1B7436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2025-09-01</a:t>
            </a:fld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9F3510C-0318-20B2-2EFF-1D90159EB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6</a:t>
            </a:fld>
            <a:endParaRPr lang="ko-KR" altLang="en-US"/>
          </a:p>
        </p:txBody>
      </p:sp>
      <p:pic>
        <p:nvPicPr>
          <p:cNvPr id="6" name="그림 5" descr="텍스트, 스크린샷, 폰트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E902981-FA76-2598-3165-86B02CBE73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9325" y="714375"/>
            <a:ext cx="7753350" cy="542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77494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DE6C9C-2740-89C4-4752-1A7F72131C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F78D28ED-07F7-B818-59F4-D52B718719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88" y="1"/>
            <a:ext cx="10515600" cy="1145406"/>
          </a:xfrm>
        </p:spPr>
        <p:txBody>
          <a:bodyPr/>
          <a:lstStyle/>
          <a:p>
            <a:r>
              <a:rPr lang="en-US" altLang="ko-KR" dirty="0" err="1"/>
              <a:t>iloc</a:t>
            </a:r>
            <a:endParaRPr lang="ko-KR" altLang="en-US" dirty="0"/>
          </a:p>
        </p:txBody>
      </p:sp>
      <p:sp>
        <p:nvSpPr>
          <p:cNvPr id="6" name="내용 개체 틀 3">
            <a:extLst>
              <a:ext uri="{FF2B5EF4-FFF2-40B4-BE49-F238E27FC236}">
                <a16:creationId xmlns:a16="http://schemas.microsoft.com/office/drawing/2014/main" id="{BD05AA31-333D-342F-63D5-9D887ABD6837}"/>
              </a:ext>
            </a:extLst>
          </p:cNvPr>
          <p:cNvSpPr txBox="1">
            <a:spLocks/>
          </p:cNvSpPr>
          <p:nvPr/>
        </p:nvSpPr>
        <p:spPr>
          <a:xfrm>
            <a:off x="238991" y="968698"/>
            <a:ext cx="11701221" cy="5143343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dirty="0"/>
              <a:t>💡 </a:t>
            </a:r>
            <a:r>
              <a:rPr lang="en-US" altLang="ko-KR" dirty="0" err="1"/>
              <a:t>df.iloc</a:t>
            </a:r>
            <a:r>
              <a:rPr lang="en-US" altLang="ko-KR" dirty="0"/>
              <a:t>[</a:t>
            </a:r>
            <a:r>
              <a:rPr lang="ko-KR" altLang="en-US" dirty="0"/>
              <a:t>행</a:t>
            </a:r>
            <a:r>
              <a:rPr lang="en-US" altLang="ko-KR" dirty="0"/>
              <a:t>, </a:t>
            </a:r>
            <a:r>
              <a:rPr lang="ko-KR" altLang="en-US" dirty="0"/>
              <a:t>열</a:t>
            </a:r>
            <a:r>
              <a:rPr lang="en-US" altLang="ko-KR" dirty="0"/>
              <a:t>]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dirty="0"/>
              <a:t>✔️ </a:t>
            </a:r>
            <a:r>
              <a:rPr lang="en-US" altLang="ko-KR" b="1" dirty="0"/>
              <a:t>i</a:t>
            </a:r>
            <a:r>
              <a:rPr lang="en-US" altLang="ko-KR" dirty="0"/>
              <a:t>nteger </a:t>
            </a:r>
            <a:r>
              <a:rPr lang="en-US" altLang="ko-KR" b="1" dirty="0"/>
              <a:t>loc</a:t>
            </a:r>
            <a:r>
              <a:rPr lang="en-US" altLang="ko-KR" dirty="0"/>
              <a:t>ation</a:t>
            </a:r>
            <a:r>
              <a:rPr lang="ko-KR" altLang="en-US" dirty="0"/>
              <a:t>의 </a:t>
            </a:r>
            <a:r>
              <a:rPr lang="ko-KR" altLang="en-US" dirty="0" err="1"/>
              <a:t>줄임말로</a:t>
            </a:r>
            <a:r>
              <a:rPr lang="en-US" altLang="ko-KR" dirty="0"/>
              <a:t>, </a:t>
            </a:r>
            <a:r>
              <a:rPr lang="ko-KR" altLang="en-US" dirty="0"/>
              <a:t>정수 위치 기반 인덱싱</a:t>
            </a:r>
            <a:r>
              <a:rPr lang="en-US" altLang="ko-KR" dirty="0"/>
              <a:t>/</a:t>
            </a:r>
            <a:r>
              <a:rPr lang="ko-KR" altLang="en-US" dirty="0" err="1"/>
              <a:t>슬라이싱</a:t>
            </a:r>
            <a:endParaRPr lang="en-US" altLang="ko-KR" dirty="0"/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dirty="0"/>
              <a:t>✔️ 행</a:t>
            </a:r>
            <a:r>
              <a:rPr lang="en-US" altLang="ko-KR" dirty="0"/>
              <a:t>, </a:t>
            </a:r>
            <a:r>
              <a:rPr lang="ko-KR" altLang="en-US" dirty="0"/>
              <a:t>열의 순서</a:t>
            </a:r>
            <a:r>
              <a:rPr lang="en-US" altLang="ko-KR" dirty="0"/>
              <a:t>(0, 1, 2, …) </a:t>
            </a:r>
            <a:r>
              <a:rPr lang="ko-KR" altLang="en-US" dirty="0"/>
              <a:t>를 사용하여 데이터 선택</a:t>
            </a:r>
            <a:endParaRPr lang="en-US" altLang="ko-KR" dirty="0"/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dirty="0"/>
              <a:t>🔎 </a:t>
            </a:r>
            <a:r>
              <a:rPr lang="en-US" altLang="ko-KR" dirty="0"/>
              <a:t>NumPy</a:t>
            </a:r>
            <a:r>
              <a:rPr lang="ko-KR" altLang="en-US" dirty="0"/>
              <a:t>의 </a:t>
            </a:r>
            <a:r>
              <a:rPr lang="ko-KR" altLang="en-US" dirty="0" err="1"/>
              <a:t>슬라이싱과</a:t>
            </a:r>
            <a:r>
              <a:rPr lang="ko-KR" altLang="en-US" dirty="0"/>
              <a:t> 유사하게 동작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325627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DE5A66-630B-DB8B-868C-CB3609A93A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4C0EF0F4-A60E-CC45-7A7F-70B3623608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88" y="1"/>
            <a:ext cx="10515600" cy="1145406"/>
          </a:xfrm>
        </p:spPr>
        <p:txBody>
          <a:bodyPr/>
          <a:lstStyle/>
          <a:p>
            <a:r>
              <a:rPr lang="en-US" altLang="ko-KR" dirty="0" err="1"/>
              <a:t>iloc</a:t>
            </a:r>
            <a:endParaRPr lang="ko-KR" altLang="en-US" dirty="0"/>
          </a:p>
        </p:txBody>
      </p:sp>
      <p:pic>
        <p:nvPicPr>
          <p:cNvPr id="3" name="그림 2" descr="텍스트, 스크린샷, 디스플레이, 멀티미디어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DF514D7-B3C0-9E14-2B7C-A6B6715BE0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62242"/>
            <a:ext cx="12192000" cy="450677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5D16E67-14EF-A8A7-A12D-3C32F37E1BA4}"/>
              </a:ext>
            </a:extLst>
          </p:cNvPr>
          <p:cNvSpPr txBox="1"/>
          <p:nvPr/>
        </p:nvSpPr>
        <p:spPr>
          <a:xfrm>
            <a:off x="573005" y="1560383"/>
            <a:ext cx="628127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+mn-ea"/>
              </a:rPr>
              <a:t>✅ </a:t>
            </a:r>
            <a:r>
              <a:rPr lang="ko-KR" altLang="en-US" sz="2400" dirty="0"/>
              <a:t>준비데이터</a:t>
            </a:r>
            <a:endParaRPr lang="en-US" altLang="ko-KR" sz="2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5641735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344C9C-BD36-BB33-4F6F-C1308A12D2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텍스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36803D1-B21E-C13A-4B01-E51B156CFF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86260"/>
            <a:ext cx="12192000" cy="3304965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0C196589-8C53-13B8-D5CD-05C68A6209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88" y="1"/>
            <a:ext cx="10515600" cy="1145406"/>
          </a:xfrm>
        </p:spPr>
        <p:txBody>
          <a:bodyPr/>
          <a:lstStyle/>
          <a:p>
            <a:r>
              <a:rPr lang="en-US" altLang="ko-KR" dirty="0" err="1"/>
              <a:t>iloc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A7D90C-1E7D-9741-3302-A9790445DE5F}"/>
              </a:ext>
            </a:extLst>
          </p:cNvPr>
          <p:cNvSpPr txBox="1"/>
          <p:nvPr/>
        </p:nvSpPr>
        <p:spPr>
          <a:xfrm>
            <a:off x="573005" y="1685512"/>
            <a:ext cx="628127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+mn-ea"/>
              </a:rPr>
              <a:t>✅ </a:t>
            </a:r>
            <a:r>
              <a:rPr lang="ko-KR" altLang="en-US" sz="2400" dirty="0"/>
              <a:t>단일 행</a:t>
            </a:r>
            <a:r>
              <a:rPr lang="en-US" altLang="ko-KR" sz="2400" dirty="0"/>
              <a:t>/</a:t>
            </a:r>
            <a:r>
              <a:rPr lang="ko-KR" altLang="en-US" sz="2400" dirty="0"/>
              <a:t>열 선택</a:t>
            </a:r>
            <a:endParaRPr lang="en-US" altLang="ko-KR" sz="2400" dirty="0">
              <a:latin typeface="+mn-ea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1928BE5-C249-1F09-74FE-790454B3DD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908" y="4031208"/>
            <a:ext cx="2152950" cy="10478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5DC2E13-727E-257A-BD0D-DDDE94E989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1801" y="4031208"/>
            <a:ext cx="2276793" cy="16194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5598935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E34CE2-7656-CC81-1B14-6034EF71C9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6A47B4D-D3A6-4A72-59F3-9E5DCFB565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4449"/>
            <a:ext cx="12192000" cy="3605416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36262DA4-EE11-5A8E-D56B-1FAAA0C93D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88" y="1"/>
            <a:ext cx="10515600" cy="1145406"/>
          </a:xfrm>
        </p:spPr>
        <p:txBody>
          <a:bodyPr/>
          <a:lstStyle/>
          <a:p>
            <a:r>
              <a:rPr lang="en-US" altLang="ko-KR" dirty="0" err="1"/>
              <a:t>iloc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D03D74-EAF3-A389-3E39-611EE768FDBB}"/>
              </a:ext>
            </a:extLst>
          </p:cNvPr>
          <p:cNvSpPr txBox="1"/>
          <p:nvPr/>
        </p:nvSpPr>
        <p:spPr>
          <a:xfrm>
            <a:off x="573005" y="1678940"/>
            <a:ext cx="628127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+mn-ea"/>
              </a:rPr>
              <a:t>✅ </a:t>
            </a:r>
            <a:r>
              <a:rPr lang="ko-KR" altLang="en-US" sz="2400" dirty="0"/>
              <a:t>여러 행</a:t>
            </a:r>
            <a:r>
              <a:rPr lang="en-US" altLang="ko-KR" sz="2400" dirty="0"/>
              <a:t>/</a:t>
            </a:r>
            <a:r>
              <a:rPr lang="ko-KR" altLang="en-US" sz="2400" dirty="0"/>
              <a:t>열 동시에 선택 </a:t>
            </a:r>
            <a:r>
              <a:rPr lang="en-US" altLang="ko-KR" sz="2400" dirty="0"/>
              <a:t>(</a:t>
            </a:r>
            <a:r>
              <a:rPr lang="ko-KR" altLang="en-US" sz="2400" dirty="0" err="1"/>
              <a:t>슬라이싱</a:t>
            </a:r>
            <a:r>
              <a:rPr lang="en-US" altLang="ko-KR" sz="2400" dirty="0"/>
              <a:t>, </a:t>
            </a:r>
            <a:r>
              <a:rPr lang="ko-KR" altLang="en-US" sz="2400" dirty="0"/>
              <a:t>리스트</a:t>
            </a:r>
            <a:r>
              <a:rPr lang="en-US" altLang="ko-KR" sz="2400" dirty="0"/>
              <a:t>)</a:t>
            </a:r>
            <a:endParaRPr lang="en-US" altLang="ko-KR" sz="2400" dirty="0">
              <a:latin typeface="+mn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C77E5E0-6AA0-D8EB-6DCF-0FACAB734C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636" y="4377569"/>
            <a:ext cx="1762371" cy="9335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CDB704B-69E5-52C7-E303-E9734AAAE0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3624" y="4377569"/>
            <a:ext cx="1333686" cy="15908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EAC754F-E89C-0ED9-16F0-0E71C672D9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7927" y="4377569"/>
            <a:ext cx="1190791" cy="9335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319667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97DCEF-160D-2ABE-F5FD-A8FD30FF0E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스크린샷, 텍스트, 폰트, 멀티미디어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B773AFC8-791B-3FF8-20EB-DB309F3232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66984"/>
            <a:ext cx="12192000" cy="3004514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2E936749-FC26-D61B-55ED-BD1FE11424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88" y="1"/>
            <a:ext cx="10515600" cy="1145406"/>
          </a:xfrm>
        </p:spPr>
        <p:txBody>
          <a:bodyPr/>
          <a:lstStyle/>
          <a:p>
            <a:r>
              <a:rPr lang="en-US" altLang="ko-KR" dirty="0" err="1"/>
              <a:t>iloc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93A5CD-A6C8-EEC2-10E2-0AC1FC120357}"/>
              </a:ext>
            </a:extLst>
          </p:cNvPr>
          <p:cNvSpPr txBox="1"/>
          <p:nvPr/>
        </p:nvSpPr>
        <p:spPr>
          <a:xfrm>
            <a:off x="573005" y="2367042"/>
            <a:ext cx="628127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+mn-ea"/>
              </a:rPr>
              <a:t>✅ </a:t>
            </a:r>
            <a:r>
              <a:rPr lang="ko-KR" altLang="en-US" sz="2400" dirty="0"/>
              <a:t>행</a:t>
            </a:r>
            <a:r>
              <a:rPr lang="en-US" altLang="ko-KR" sz="2400" dirty="0"/>
              <a:t>, </a:t>
            </a:r>
            <a:r>
              <a:rPr lang="ko-KR" altLang="en-US" sz="2400" dirty="0"/>
              <a:t>열 모두 </a:t>
            </a:r>
            <a:r>
              <a:rPr lang="ko-KR" altLang="en-US" sz="2400" dirty="0" err="1"/>
              <a:t>슬라이싱</a:t>
            </a:r>
            <a:endParaRPr lang="en-US" altLang="ko-KR" sz="2400" dirty="0">
              <a:latin typeface="+mn-ea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4F46E13-2C73-FEA9-E8DB-E926382984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2367" y="3058330"/>
            <a:ext cx="1314633" cy="12098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643722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CCD5C7-CB60-C7A5-C116-3F7FEBB4A1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480E5294-CD6E-2F2D-C651-FDEE10022E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10757"/>
            <a:ext cx="12192000" cy="3304965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C29A0FBC-5242-A558-794A-EB31E6FB5D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88" y="1"/>
            <a:ext cx="10515600" cy="1145406"/>
          </a:xfrm>
        </p:spPr>
        <p:txBody>
          <a:bodyPr/>
          <a:lstStyle/>
          <a:p>
            <a:r>
              <a:rPr lang="en-US" altLang="ko-KR" dirty="0" err="1"/>
              <a:t>iloc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BD617EE-4209-89EE-E3C2-42F19936F62A}"/>
              </a:ext>
            </a:extLst>
          </p:cNvPr>
          <p:cNvSpPr txBox="1"/>
          <p:nvPr/>
        </p:nvSpPr>
        <p:spPr>
          <a:xfrm>
            <a:off x="573005" y="1712524"/>
            <a:ext cx="628127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+mn-ea"/>
              </a:rPr>
              <a:t>✅ </a:t>
            </a:r>
            <a:r>
              <a:rPr lang="ko-KR" altLang="en-US" sz="2400" dirty="0"/>
              <a:t>음수 인덱스 사용</a:t>
            </a:r>
            <a:endParaRPr lang="en-US" altLang="ko-KR" sz="2400" dirty="0">
              <a:latin typeface="+mn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5C413E0-C00E-07B6-2823-B83E4A63A6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070" y="4064856"/>
            <a:ext cx="2124371" cy="9526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6D3F286-EDF2-B05F-2929-A8249D3A9E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7958" y="4064856"/>
            <a:ext cx="1247949" cy="16671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2841922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0FD8CF-5AA0-B361-59AB-4E4B810E83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ABE0EB12-0217-0981-ED06-FF7B9DE2B0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88" y="1"/>
            <a:ext cx="10515600" cy="1145406"/>
          </a:xfrm>
        </p:spPr>
        <p:txBody>
          <a:bodyPr/>
          <a:lstStyle/>
          <a:p>
            <a:r>
              <a:rPr lang="en-US" altLang="ko-KR" dirty="0"/>
              <a:t>loc</a:t>
            </a:r>
            <a:endParaRPr lang="ko-KR" altLang="en-US" dirty="0"/>
          </a:p>
        </p:txBody>
      </p:sp>
      <p:sp>
        <p:nvSpPr>
          <p:cNvPr id="6" name="내용 개체 틀 3">
            <a:extLst>
              <a:ext uri="{FF2B5EF4-FFF2-40B4-BE49-F238E27FC236}">
                <a16:creationId xmlns:a16="http://schemas.microsoft.com/office/drawing/2014/main" id="{3BBF767A-B5D1-B4DB-412F-DD40D292E970}"/>
              </a:ext>
            </a:extLst>
          </p:cNvPr>
          <p:cNvSpPr txBox="1">
            <a:spLocks/>
          </p:cNvSpPr>
          <p:nvPr/>
        </p:nvSpPr>
        <p:spPr>
          <a:xfrm>
            <a:off x="238991" y="968698"/>
            <a:ext cx="11701221" cy="5143343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dirty="0"/>
              <a:t>💡 </a:t>
            </a:r>
            <a:r>
              <a:rPr lang="en-US" altLang="ko-KR" dirty="0" err="1"/>
              <a:t>df.loc</a:t>
            </a:r>
            <a:r>
              <a:rPr lang="en-US" altLang="ko-KR" dirty="0"/>
              <a:t>[</a:t>
            </a:r>
            <a:r>
              <a:rPr lang="ko-KR" altLang="en-US" dirty="0"/>
              <a:t>행</a:t>
            </a:r>
            <a:r>
              <a:rPr lang="en-US" altLang="ko-KR" dirty="0"/>
              <a:t>, </a:t>
            </a:r>
            <a:r>
              <a:rPr lang="ko-KR" altLang="en-US" dirty="0"/>
              <a:t>열</a:t>
            </a:r>
            <a:r>
              <a:rPr lang="en-US" altLang="ko-KR" dirty="0"/>
              <a:t>]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dirty="0"/>
              <a:t>✔️ </a:t>
            </a:r>
            <a:r>
              <a:rPr lang="en-US" altLang="ko-KR" b="1" dirty="0"/>
              <a:t>loc</a:t>
            </a:r>
            <a:r>
              <a:rPr lang="en-US" altLang="ko-KR" dirty="0"/>
              <a:t>ation</a:t>
            </a:r>
            <a:r>
              <a:rPr lang="ko-KR" altLang="en-US" dirty="0"/>
              <a:t>의 </a:t>
            </a:r>
            <a:r>
              <a:rPr lang="ko-KR" altLang="en-US" dirty="0" err="1"/>
              <a:t>줄임말로</a:t>
            </a:r>
            <a:r>
              <a:rPr lang="en-US" altLang="ko-KR" dirty="0"/>
              <a:t>, </a:t>
            </a:r>
            <a:r>
              <a:rPr lang="ko-KR" altLang="en-US" dirty="0" err="1"/>
              <a:t>라벨명</a:t>
            </a:r>
            <a:r>
              <a:rPr lang="en-US" altLang="ko-KR" dirty="0"/>
              <a:t>(</a:t>
            </a:r>
            <a:r>
              <a:rPr lang="ko-KR" altLang="en-US" dirty="0"/>
              <a:t>인덱스</a:t>
            </a:r>
            <a:r>
              <a:rPr lang="en-US" altLang="ko-KR" dirty="0"/>
              <a:t>, </a:t>
            </a:r>
            <a:r>
              <a:rPr lang="ko-KR" altLang="en-US" dirty="0" err="1"/>
              <a:t>컬럼명</a:t>
            </a:r>
            <a:r>
              <a:rPr lang="en-US" altLang="ko-KR" dirty="0"/>
              <a:t>)</a:t>
            </a:r>
            <a:r>
              <a:rPr lang="ko-KR" altLang="en-US" dirty="0"/>
              <a:t>을 이용한 인덱싱</a:t>
            </a:r>
            <a:r>
              <a:rPr lang="en-US" altLang="ko-KR" dirty="0"/>
              <a:t>/</a:t>
            </a:r>
            <a:r>
              <a:rPr lang="ko-KR" altLang="en-US" dirty="0" err="1"/>
              <a:t>슬라이싱</a:t>
            </a:r>
            <a:endParaRPr lang="ko-KR" altLang="en-US" dirty="0"/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dirty="0"/>
              <a:t>✔️ 행</a:t>
            </a:r>
            <a:r>
              <a:rPr lang="en-US" altLang="ko-KR" dirty="0"/>
              <a:t>/</a:t>
            </a:r>
            <a:r>
              <a:rPr lang="ko-KR" altLang="en-US" dirty="0"/>
              <a:t>열의 이름</a:t>
            </a:r>
            <a:r>
              <a:rPr lang="en-US" altLang="ko-KR" dirty="0"/>
              <a:t>(</a:t>
            </a:r>
            <a:r>
              <a:rPr lang="ko-KR" altLang="en-US" dirty="0"/>
              <a:t>라벨</a:t>
            </a:r>
            <a:r>
              <a:rPr lang="en-US" altLang="ko-KR" dirty="0"/>
              <a:t>) </a:t>
            </a:r>
            <a:r>
              <a:rPr lang="ko-KR" altLang="en-US" dirty="0"/>
              <a:t>을 기준으로 데이터 선택</a:t>
            </a:r>
            <a:endParaRPr lang="en-US" altLang="ko-KR" dirty="0"/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dirty="0"/>
              <a:t>✔️</a:t>
            </a:r>
            <a:r>
              <a:rPr lang="en-US" altLang="ko-KR" dirty="0"/>
              <a:t> </a:t>
            </a:r>
            <a:r>
              <a:rPr lang="ko-KR" altLang="en-US" dirty="0"/>
              <a:t>시작과 끝을 모두 포함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dirty="0"/>
              <a:t>✔️</a:t>
            </a:r>
            <a:r>
              <a:rPr lang="en-US" altLang="ko-KR" dirty="0"/>
              <a:t> </a:t>
            </a:r>
            <a:r>
              <a:rPr lang="ko-KR" altLang="en-US" dirty="0"/>
              <a:t>음수 인덱스 사용은 불가</a:t>
            </a:r>
            <a:endParaRPr lang="en-US" altLang="ko-KR" dirty="0"/>
          </a:p>
          <a:p>
            <a:pPr marL="457200" lvl="1" indent="0">
              <a:lnSpc>
                <a:spcPct val="150000"/>
              </a:lnSpc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15183951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1C17BE-DB0F-27B5-72EE-0F0BEC45D6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DE76B622-F66D-7D50-CF29-C66673060E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88" y="1"/>
            <a:ext cx="10515600" cy="1145406"/>
          </a:xfrm>
        </p:spPr>
        <p:txBody>
          <a:bodyPr/>
          <a:lstStyle/>
          <a:p>
            <a:r>
              <a:rPr lang="en-US" altLang="ko-KR" dirty="0"/>
              <a:t>loc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E7B12F-7F8A-0850-BE3B-3C1C8C308036}"/>
              </a:ext>
            </a:extLst>
          </p:cNvPr>
          <p:cNvSpPr txBox="1"/>
          <p:nvPr/>
        </p:nvSpPr>
        <p:spPr>
          <a:xfrm>
            <a:off x="573005" y="1685512"/>
            <a:ext cx="628127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+mn-ea"/>
              </a:rPr>
              <a:t>✅ </a:t>
            </a:r>
            <a:r>
              <a:rPr lang="ko-KR" altLang="en-US" sz="2400" dirty="0"/>
              <a:t>단일 행</a:t>
            </a:r>
            <a:r>
              <a:rPr lang="en-US" altLang="ko-KR" sz="2400" dirty="0"/>
              <a:t>/</a:t>
            </a:r>
            <a:r>
              <a:rPr lang="ko-KR" altLang="en-US" sz="2400" dirty="0"/>
              <a:t>열 선택</a:t>
            </a:r>
            <a:endParaRPr lang="en-US" altLang="ko-KR" sz="2400" dirty="0">
              <a:latin typeface="+mn-ea"/>
            </a:endParaRPr>
          </a:p>
        </p:txBody>
      </p:sp>
      <p:pic>
        <p:nvPicPr>
          <p:cNvPr id="3" name="그림 2" descr="텍스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6D56D59E-85F6-8CF1-86B1-6398F4B3FA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5517"/>
            <a:ext cx="12192000" cy="330496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E827604-686C-B802-1EE8-C1C14B5531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696" y="4018791"/>
            <a:ext cx="2210108" cy="9716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EF8E2E5-B913-EC6D-32F7-BFB7CC8BCD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53" y="4016813"/>
            <a:ext cx="2400635" cy="16194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426273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95805A-1B6F-BBA0-194C-4320124F84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D5EA189F-F6F2-47CE-1A28-8B8B8DE7D4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88" y="1"/>
            <a:ext cx="10515600" cy="1145406"/>
          </a:xfrm>
        </p:spPr>
        <p:txBody>
          <a:bodyPr/>
          <a:lstStyle/>
          <a:p>
            <a:r>
              <a:rPr lang="en-US" altLang="ko-KR" dirty="0"/>
              <a:t>loc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8B9FEC8-C18B-6119-B8BF-931C9C1E4D34}"/>
              </a:ext>
            </a:extLst>
          </p:cNvPr>
          <p:cNvSpPr txBox="1"/>
          <p:nvPr/>
        </p:nvSpPr>
        <p:spPr>
          <a:xfrm>
            <a:off x="573005" y="1524646"/>
            <a:ext cx="628127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+mn-ea"/>
              </a:rPr>
              <a:t>✅ </a:t>
            </a:r>
            <a:r>
              <a:rPr lang="ko-KR" altLang="en-US" sz="2400" dirty="0"/>
              <a:t>여러 행</a:t>
            </a:r>
            <a:r>
              <a:rPr lang="en-US" altLang="ko-KR" sz="2400" dirty="0"/>
              <a:t>/</a:t>
            </a:r>
            <a:r>
              <a:rPr lang="ko-KR" altLang="en-US" sz="2400" dirty="0"/>
              <a:t>열 동시에 선택 </a:t>
            </a:r>
            <a:r>
              <a:rPr lang="en-US" altLang="ko-KR" sz="2400" dirty="0"/>
              <a:t>(</a:t>
            </a:r>
            <a:r>
              <a:rPr lang="ko-KR" altLang="en-US" sz="2400" dirty="0" err="1"/>
              <a:t>슬라이싱</a:t>
            </a:r>
            <a:r>
              <a:rPr lang="en-US" altLang="ko-KR" sz="2400" dirty="0"/>
              <a:t>, </a:t>
            </a:r>
            <a:r>
              <a:rPr lang="ko-KR" altLang="en-US" sz="2400" dirty="0"/>
              <a:t>리스트</a:t>
            </a:r>
            <a:r>
              <a:rPr lang="en-US" altLang="ko-KR" sz="2400" dirty="0"/>
              <a:t>)</a:t>
            </a:r>
            <a:endParaRPr lang="en-US" altLang="ko-KR" sz="2400" dirty="0">
              <a:latin typeface="+mn-ea"/>
            </a:endParaRPr>
          </a:p>
        </p:txBody>
      </p:sp>
      <p:pic>
        <p:nvPicPr>
          <p:cNvPr id="6" name="그림 5" descr="텍스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236E086-64BE-2F05-3213-820CB6DC7B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3176"/>
            <a:ext cx="12192000" cy="360541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CC2C5D0-A0BA-09D7-A635-B564353CAA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072" y="4155483"/>
            <a:ext cx="1829055" cy="9050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12C5BB3-6451-6232-51A3-802C74DDB4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1828" y="4155483"/>
            <a:ext cx="1390844" cy="15813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5E28BFF-B7F1-29D7-AE8F-E0DC868148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54373" y="4155483"/>
            <a:ext cx="1305107" cy="9050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9692215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DDB4A6-4720-AE6B-B176-70FC3C4F8A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6032006-21A9-ED07-749E-511170B850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16676"/>
            <a:ext cx="12192000" cy="3004514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24497D15-0B80-8C5C-2F21-D24BA9D974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88" y="1"/>
            <a:ext cx="10515600" cy="1145406"/>
          </a:xfrm>
        </p:spPr>
        <p:txBody>
          <a:bodyPr/>
          <a:lstStyle/>
          <a:p>
            <a:r>
              <a:rPr lang="en-US" altLang="ko-KR" dirty="0"/>
              <a:t>loc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1FB98C-761D-5580-6D28-8D497F721308}"/>
              </a:ext>
            </a:extLst>
          </p:cNvPr>
          <p:cNvSpPr txBox="1"/>
          <p:nvPr/>
        </p:nvSpPr>
        <p:spPr>
          <a:xfrm>
            <a:off x="573005" y="2074979"/>
            <a:ext cx="628127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+mn-ea"/>
              </a:rPr>
              <a:t>✅ </a:t>
            </a:r>
            <a:r>
              <a:rPr lang="ko-KR" altLang="en-US" sz="2400" dirty="0"/>
              <a:t>행</a:t>
            </a:r>
            <a:r>
              <a:rPr lang="en-US" altLang="ko-KR" sz="2400" dirty="0"/>
              <a:t>, </a:t>
            </a:r>
            <a:r>
              <a:rPr lang="ko-KR" altLang="en-US" sz="2400" dirty="0"/>
              <a:t>열 모두 </a:t>
            </a:r>
            <a:r>
              <a:rPr lang="ko-KR" altLang="en-US" sz="2400" dirty="0" err="1"/>
              <a:t>슬라이싱</a:t>
            </a:r>
            <a:endParaRPr lang="en-US" altLang="ko-KR" sz="2400" dirty="0">
              <a:latin typeface="+mn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55402ED-B32D-5E5E-7A43-4C6C2191AD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123" y="4117334"/>
            <a:ext cx="1876687" cy="9621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64075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4BE9A6-8545-F9AD-6824-D97F106992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CA8D05-45A1-CF59-B2EF-1F56CA4DE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Pandas</a:t>
            </a:r>
            <a:r>
              <a:rPr lang="ko-KR" altLang="en-US" dirty="0"/>
              <a:t> 사용 준비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786A51F-EF56-1029-6BAA-16192562E1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2025-09-01</a:t>
            </a:fld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92A194A-50BC-15CB-AFA1-0ED45E0B1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7</a:t>
            </a:fld>
            <a:endParaRPr lang="ko-KR" altLang="en-US"/>
          </a:p>
        </p:txBody>
      </p:sp>
      <p:pic>
        <p:nvPicPr>
          <p:cNvPr id="7" name="그림 6" descr="텍스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514E044-AA1B-7A4E-A54A-D826E941C2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9325" y="1076325"/>
            <a:ext cx="7753350" cy="470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62147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9D11A6-3727-8DB8-2716-E75F03FEE1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68D2B2-F3A2-F3AB-5273-B1B359D58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실습</a:t>
            </a:r>
            <a:r>
              <a:rPr lang="en-US" altLang="ko-KR" dirty="0">
                <a:solidFill>
                  <a:schemeClr val="accent2"/>
                </a:solidFill>
              </a:rPr>
              <a:t>3. </a:t>
            </a:r>
            <a:r>
              <a:rPr lang="en-US" altLang="ko-KR" dirty="0" err="1">
                <a:solidFill>
                  <a:schemeClr val="accent2"/>
                </a:solidFill>
              </a:rPr>
              <a:t>iloc</a:t>
            </a:r>
            <a:r>
              <a:rPr lang="en-US" altLang="ko-KR" dirty="0">
                <a:solidFill>
                  <a:schemeClr val="accent2"/>
                </a:solidFill>
              </a:rPr>
              <a:t>, loc</a:t>
            </a:r>
            <a:r>
              <a:rPr lang="ko-KR" altLang="en-US" dirty="0">
                <a:solidFill>
                  <a:schemeClr val="accent2"/>
                </a:solidFill>
              </a:rPr>
              <a:t>연습</a:t>
            </a:r>
            <a:r>
              <a:rPr lang="en-US" altLang="ko-KR" dirty="0">
                <a:solidFill>
                  <a:schemeClr val="accent2"/>
                </a:solidFill>
              </a:rPr>
              <a:t>(1)</a:t>
            </a:r>
            <a:endParaRPr lang="ko-KR" altLang="en-US" dirty="0"/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C1309066-8136-19C6-20EC-B0855E70FA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788" y="1028175"/>
            <a:ext cx="11688424" cy="5208501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2000" dirty="0"/>
              <a:t>data = {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2000" dirty="0"/>
              <a:t>    "</a:t>
            </a:r>
            <a:r>
              <a:rPr lang="ko-KR" altLang="en-US" sz="2000" dirty="0"/>
              <a:t>이름</a:t>
            </a:r>
            <a:r>
              <a:rPr lang="en-US" altLang="ko-KR" sz="2000" dirty="0"/>
              <a:t>": ["</a:t>
            </a:r>
            <a:r>
              <a:rPr lang="ko-KR" altLang="en-US" sz="2000" dirty="0"/>
              <a:t>홍길동</a:t>
            </a:r>
            <a:r>
              <a:rPr lang="en-US" altLang="ko-KR" sz="2000" dirty="0"/>
              <a:t>", "</a:t>
            </a:r>
            <a:r>
              <a:rPr lang="ko-KR" altLang="en-US" sz="2000" dirty="0"/>
              <a:t>이순신</a:t>
            </a:r>
            <a:r>
              <a:rPr lang="en-US" altLang="ko-KR" sz="2000" dirty="0"/>
              <a:t>", "</a:t>
            </a:r>
            <a:r>
              <a:rPr lang="ko-KR" altLang="en-US" sz="2000" dirty="0"/>
              <a:t>김유신</a:t>
            </a:r>
            <a:r>
              <a:rPr lang="en-US" altLang="ko-KR" sz="2000" dirty="0"/>
              <a:t>", "</a:t>
            </a:r>
            <a:r>
              <a:rPr lang="ko-KR" altLang="en-US" sz="2000" dirty="0"/>
              <a:t>강감찬</a:t>
            </a:r>
            <a:r>
              <a:rPr lang="en-US" altLang="ko-KR" sz="2000" dirty="0"/>
              <a:t>", "</a:t>
            </a:r>
            <a:r>
              <a:rPr lang="ko-KR" altLang="en-US" sz="2000" dirty="0"/>
              <a:t>장보고</a:t>
            </a:r>
            <a:r>
              <a:rPr lang="en-US" altLang="ko-KR" sz="2000" dirty="0"/>
              <a:t>", "</a:t>
            </a:r>
            <a:r>
              <a:rPr lang="ko-KR" altLang="en-US" sz="2000" dirty="0" err="1"/>
              <a:t>이방원</a:t>
            </a:r>
            <a:r>
              <a:rPr lang="en-US" altLang="ko-KR" sz="2000" dirty="0"/>
              <a:t>", "</a:t>
            </a:r>
            <a:r>
              <a:rPr lang="ko-KR" altLang="en-US" sz="2000" dirty="0" err="1"/>
              <a:t>최무선</a:t>
            </a:r>
            <a:r>
              <a:rPr lang="en-US" altLang="ko-KR" sz="2000" dirty="0"/>
              <a:t>", "</a:t>
            </a:r>
            <a:r>
              <a:rPr lang="ko-KR" altLang="en-US" sz="2000" dirty="0" err="1"/>
              <a:t>정도전</a:t>
            </a:r>
            <a:r>
              <a:rPr lang="en-US" altLang="ko-KR" sz="2000" dirty="0"/>
              <a:t>"],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2000" dirty="0"/>
              <a:t>    "</a:t>
            </a:r>
            <a:r>
              <a:rPr lang="ko-KR" altLang="en-US" sz="2000" dirty="0"/>
              <a:t>나이</a:t>
            </a:r>
            <a:r>
              <a:rPr lang="en-US" altLang="ko-KR" sz="2000" dirty="0"/>
              <a:t>": [23, 35, 31, 40, 28, 34, 42, 29],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2000" dirty="0"/>
              <a:t>    "</a:t>
            </a:r>
            <a:r>
              <a:rPr lang="ko-KR" altLang="en-US" sz="2000" dirty="0"/>
              <a:t>직업</a:t>
            </a:r>
            <a:r>
              <a:rPr lang="en-US" altLang="ko-KR" sz="2000" dirty="0"/>
              <a:t>": ["</a:t>
            </a:r>
            <a:r>
              <a:rPr lang="ko-KR" altLang="en-US" sz="2000" dirty="0"/>
              <a:t>학생</a:t>
            </a:r>
            <a:r>
              <a:rPr lang="en-US" altLang="ko-KR" sz="2000" dirty="0"/>
              <a:t>", "</a:t>
            </a:r>
            <a:r>
              <a:rPr lang="ko-KR" altLang="en-US" sz="2000" dirty="0"/>
              <a:t>군인</a:t>
            </a:r>
            <a:r>
              <a:rPr lang="en-US" altLang="ko-KR" sz="2000" dirty="0"/>
              <a:t>", "</a:t>
            </a:r>
            <a:r>
              <a:rPr lang="ko-KR" altLang="en-US" sz="2000" dirty="0"/>
              <a:t>장군</a:t>
            </a:r>
            <a:r>
              <a:rPr lang="en-US" altLang="ko-KR" sz="2000" dirty="0"/>
              <a:t>", "</a:t>
            </a:r>
            <a:r>
              <a:rPr lang="ko-KR" altLang="en-US" sz="2000" dirty="0"/>
              <a:t>장군</a:t>
            </a:r>
            <a:r>
              <a:rPr lang="en-US" altLang="ko-KR" sz="2000" dirty="0"/>
              <a:t>", "</a:t>
            </a:r>
            <a:r>
              <a:rPr lang="ko-KR" altLang="en-US" sz="2000" dirty="0"/>
              <a:t>상인</a:t>
            </a:r>
            <a:r>
              <a:rPr lang="en-US" altLang="ko-KR" sz="2000" dirty="0"/>
              <a:t>", "</a:t>
            </a:r>
            <a:r>
              <a:rPr lang="ko-KR" altLang="en-US" sz="2000" dirty="0"/>
              <a:t>왕자</a:t>
            </a:r>
            <a:r>
              <a:rPr lang="en-US" altLang="ko-KR" sz="2000" dirty="0"/>
              <a:t>", "</a:t>
            </a:r>
            <a:r>
              <a:rPr lang="ko-KR" altLang="en-US" sz="2000" dirty="0"/>
              <a:t>과학자</a:t>
            </a:r>
            <a:r>
              <a:rPr lang="en-US" altLang="ko-KR" sz="2000" dirty="0"/>
              <a:t>", "</a:t>
            </a:r>
            <a:r>
              <a:rPr lang="ko-KR" altLang="en-US" sz="2000" dirty="0"/>
              <a:t>정치가</a:t>
            </a:r>
            <a:r>
              <a:rPr lang="en-US" altLang="ko-KR" sz="2000" dirty="0"/>
              <a:t>"],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2000" dirty="0"/>
              <a:t>    "</a:t>
            </a:r>
            <a:r>
              <a:rPr lang="ko-KR" altLang="en-US" sz="2000" dirty="0"/>
              <a:t>점수</a:t>
            </a:r>
            <a:r>
              <a:rPr lang="en-US" altLang="ko-KR" sz="2000" dirty="0"/>
              <a:t>": [85, 90, 75, 88, 92, 95, 87, 83]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2000" dirty="0"/>
              <a:t>}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2000" dirty="0" err="1"/>
              <a:t>df</a:t>
            </a:r>
            <a:r>
              <a:rPr lang="en-US" altLang="ko-KR" sz="2000" dirty="0"/>
              <a:t> = </a:t>
            </a:r>
            <a:r>
              <a:rPr lang="en-US" altLang="ko-KR" sz="2000" dirty="0" err="1"/>
              <a:t>pd.DataFrame</a:t>
            </a:r>
            <a:r>
              <a:rPr lang="en-US" altLang="ko-KR" sz="2000" dirty="0"/>
              <a:t>(data)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579DAB7-1772-4807-AB9B-7C48412885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2025-09-01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313408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534E46-F7F3-5925-2702-A233DFF2B8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0CD00D-58EE-9E40-551A-44BD2BF51D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실습</a:t>
            </a:r>
            <a:r>
              <a:rPr lang="en-US" altLang="ko-KR" dirty="0">
                <a:solidFill>
                  <a:schemeClr val="accent2"/>
                </a:solidFill>
              </a:rPr>
              <a:t>3. </a:t>
            </a:r>
            <a:r>
              <a:rPr lang="en-US" altLang="ko-KR" dirty="0" err="1">
                <a:solidFill>
                  <a:schemeClr val="accent2"/>
                </a:solidFill>
              </a:rPr>
              <a:t>iloc</a:t>
            </a:r>
            <a:r>
              <a:rPr lang="en-US" altLang="ko-KR" dirty="0">
                <a:solidFill>
                  <a:schemeClr val="accent2"/>
                </a:solidFill>
              </a:rPr>
              <a:t>, loc</a:t>
            </a:r>
            <a:r>
              <a:rPr lang="ko-KR" altLang="en-US" dirty="0">
                <a:solidFill>
                  <a:schemeClr val="accent2"/>
                </a:solidFill>
              </a:rPr>
              <a:t>연습</a:t>
            </a:r>
            <a:r>
              <a:rPr lang="en-US" altLang="ko-KR" dirty="0">
                <a:solidFill>
                  <a:schemeClr val="accent2"/>
                </a:solidFill>
              </a:rPr>
              <a:t>(2)</a:t>
            </a:r>
            <a:endParaRPr lang="ko-KR" altLang="en-US" dirty="0"/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495C01B8-D31F-9C24-74D3-14E71F1CB9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788" y="1028175"/>
            <a:ext cx="11688424" cy="5208501"/>
          </a:xfrm>
        </p:spPr>
        <p:txBody>
          <a:bodyPr>
            <a:noAutofit/>
          </a:bodyPr>
          <a:lstStyle/>
          <a:p>
            <a:pPr marL="514350" indent="-514350">
              <a:lnSpc>
                <a:spcPct val="150000"/>
              </a:lnSpc>
              <a:buAutoNum type="arabicPeriod"/>
            </a:pPr>
            <a:r>
              <a:rPr lang="en-US" altLang="ko-KR" sz="2400" dirty="0" err="1"/>
              <a:t>iloc</a:t>
            </a:r>
            <a:r>
              <a:rPr lang="ko-KR" altLang="en-US" sz="2400" dirty="0"/>
              <a:t>을 사용해 인덱스 </a:t>
            </a:r>
            <a:r>
              <a:rPr lang="en-US" altLang="ko-KR" sz="2400" dirty="0"/>
              <a:t>2~5(</a:t>
            </a:r>
            <a:r>
              <a:rPr lang="ko-KR" altLang="en-US" sz="2400" dirty="0"/>
              <a:t>포함 안함</a:t>
            </a:r>
            <a:r>
              <a:rPr lang="en-US" altLang="ko-KR" sz="2400" dirty="0"/>
              <a:t>) </a:t>
            </a:r>
            <a:r>
              <a:rPr lang="ko-KR" altLang="en-US" sz="2400" dirty="0"/>
              <a:t>행</a:t>
            </a:r>
            <a:r>
              <a:rPr lang="en-US" altLang="ko-KR" sz="2400" dirty="0"/>
              <a:t>, 1~3(</a:t>
            </a:r>
            <a:r>
              <a:rPr lang="ko-KR" altLang="en-US" sz="2400" dirty="0"/>
              <a:t>포함 안함</a:t>
            </a:r>
            <a:r>
              <a:rPr lang="en-US" altLang="ko-KR" sz="2400" dirty="0"/>
              <a:t>) </a:t>
            </a:r>
            <a:r>
              <a:rPr lang="ko-KR" altLang="en-US" sz="2400" dirty="0"/>
              <a:t>열만 선택해 출력하세요</a:t>
            </a:r>
            <a:r>
              <a:rPr lang="en-US" altLang="ko-KR" sz="2400" dirty="0"/>
              <a:t>.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en-US" altLang="ko-KR" sz="2400" dirty="0"/>
              <a:t>loc</a:t>
            </a:r>
            <a:r>
              <a:rPr lang="ko-KR" altLang="en-US" sz="2400" dirty="0"/>
              <a:t>을 사용해 인덱스 </a:t>
            </a:r>
            <a:r>
              <a:rPr lang="en-US" altLang="ko-KR" sz="2400" dirty="0"/>
              <a:t>3~6(</a:t>
            </a:r>
            <a:r>
              <a:rPr lang="ko-KR" altLang="en-US" sz="2400" dirty="0"/>
              <a:t>포함</a:t>
            </a:r>
            <a:r>
              <a:rPr lang="en-US" altLang="ko-KR" sz="2400" dirty="0"/>
              <a:t>!) </a:t>
            </a:r>
            <a:r>
              <a:rPr lang="ko-KR" altLang="en-US" sz="2400" dirty="0"/>
              <a:t>행</a:t>
            </a:r>
            <a:r>
              <a:rPr lang="en-US" altLang="ko-KR" sz="2400" dirty="0"/>
              <a:t>, '</a:t>
            </a:r>
            <a:r>
              <a:rPr lang="ko-KR" altLang="en-US" sz="2400" dirty="0"/>
              <a:t>이름</a:t>
            </a:r>
            <a:r>
              <a:rPr lang="en-US" altLang="ko-KR" sz="2400" dirty="0"/>
              <a:t>'</a:t>
            </a:r>
            <a:r>
              <a:rPr lang="ko-KR" altLang="en-US" sz="2400" dirty="0"/>
              <a:t>과 </a:t>
            </a:r>
            <a:r>
              <a:rPr lang="en-US" altLang="ko-KR" sz="2400" dirty="0"/>
              <a:t>'</a:t>
            </a:r>
            <a:r>
              <a:rPr lang="ko-KR" altLang="en-US" sz="2400" dirty="0"/>
              <a:t>점수</a:t>
            </a:r>
            <a:r>
              <a:rPr lang="en-US" altLang="ko-KR" sz="2400" dirty="0"/>
              <a:t>' </a:t>
            </a:r>
            <a:r>
              <a:rPr lang="ko-KR" altLang="en-US" sz="2400" dirty="0"/>
              <a:t>컬럼만 출력하세요</a:t>
            </a:r>
            <a:r>
              <a:rPr lang="en-US" altLang="ko-KR" sz="2400" dirty="0"/>
              <a:t>.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en-US" altLang="ko-KR" sz="2400" dirty="0" err="1"/>
              <a:t>iloc</a:t>
            </a:r>
            <a:r>
              <a:rPr lang="ko-KR" altLang="en-US" sz="2400" dirty="0"/>
              <a:t>을 사용해</a:t>
            </a:r>
            <a:r>
              <a:rPr lang="en-US" altLang="ko-KR" sz="2400" dirty="0"/>
              <a:t>, </a:t>
            </a:r>
            <a:r>
              <a:rPr lang="ko-KR" altLang="en-US" sz="2400" dirty="0"/>
              <a:t>마지막 </a:t>
            </a:r>
            <a:r>
              <a:rPr lang="en-US" altLang="ko-KR" sz="2400" dirty="0"/>
              <a:t>3</a:t>
            </a:r>
            <a:r>
              <a:rPr lang="ko-KR" altLang="en-US" sz="2400" dirty="0"/>
              <a:t>개 행의 </a:t>
            </a:r>
            <a:r>
              <a:rPr lang="en-US" altLang="ko-KR" sz="2400" dirty="0"/>
              <a:t>'</a:t>
            </a:r>
            <a:r>
              <a:rPr lang="ko-KR" altLang="en-US" sz="2400" dirty="0"/>
              <a:t>직업</a:t>
            </a:r>
            <a:r>
              <a:rPr lang="en-US" altLang="ko-KR" sz="2400" dirty="0"/>
              <a:t>'</a:t>
            </a:r>
            <a:r>
              <a:rPr lang="ko-KR" altLang="en-US" sz="2400" dirty="0"/>
              <a:t>과 </a:t>
            </a:r>
            <a:r>
              <a:rPr lang="en-US" altLang="ko-KR" sz="2400" dirty="0"/>
              <a:t>'</a:t>
            </a:r>
            <a:r>
              <a:rPr lang="ko-KR" altLang="en-US" sz="2400" dirty="0"/>
              <a:t>점수</a:t>
            </a:r>
            <a:r>
              <a:rPr lang="en-US" altLang="ko-KR" sz="2400" dirty="0"/>
              <a:t>' </a:t>
            </a:r>
            <a:r>
              <a:rPr lang="ko-KR" altLang="en-US" sz="2400" dirty="0"/>
              <a:t>컬럼만 선택해 출력하세요</a:t>
            </a:r>
            <a:r>
              <a:rPr lang="en-US" altLang="ko-KR" sz="2400" dirty="0"/>
              <a:t>.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en-US" altLang="ko-KR" sz="2400" dirty="0" err="1"/>
              <a:t>iloc</a:t>
            </a:r>
            <a:r>
              <a:rPr lang="ko-KR" altLang="en-US" sz="2400" dirty="0"/>
              <a:t>을 사용해</a:t>
            </a:r>
            <a:r>
              <a:rPr lang="en-US" altLang="ko-KR" sz="2400" dirty="0"/>
              <a:t>, </a:t>
            </a:r>
            <a:r>
              <a:rPr lang="ko-KR" altLang="en-US" sz="2400" dirty="0"/>
              <a:t>홀수번째</a:t>
            </a:r>
            <a:r>
              <a:rPr lang="en-US" altLang="ko-KR" sz="2400" dirty="0"/>
              <a:t>(1, 3, 5, 7</a:t>
            </a:r>
            <a:r>
              <a:rPr lang="ko-KR" altLang="en-US" sz="2400" dirty="0"/>
              <a:t>번 인덱스</a:t>
            </a:r>
            <a:r>
              <a:rPr lang="en-US" altLang="ko-KR" sz="2400" dirty="0"/>
              <a:t>) </a:t>
            </a:r>
            <a:r>
              <a:rPr lang="ko-KR" altLang="en-US" sz="2400" dirty="0"/>
              <a:t>행</a:t>
            </a:r>
            <a:r>
              <a:rPr lang="en-US" altLang="ko-KR" sz="2400" dirty="0"/>
              <a:t>, </a:t>
            </a:r>
            <a:r>
              <a:rPr lang="ko-KR" altLang="en-US" sz="2400" dirty="0"/>
              <a:t>모든 열을 선택하세요</a:t>
            </a:r>
            <a:r>
              <a:rPr lang="en-US" altLang="ko-KR" sz="2400" dirty="0"/>
              <a:t>.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en-US" altLang="ko-KR" sz="2400" dirty="0"/>
              <a:t>loc</a:t>
            </a:r>
            <a:r>
              <a:rPr lang="ko-KR" altLang="en-US" sz="2400" dirty="0"/>
              <a:t>을 사용해</a:t>
            </a:r>
            <a:r>
              <a:rPr lang="en-US" altLang="ko-KR" sz="2400" dirty="0"/>
              <a:t>, </a:t>
            </a:r>
            <a:r>
              <a:rPr lang="ko-KR" altLang="en-US" sz="2400" dirty="0"/>
              <a:t>인덱스 </a:t>
            </a:r>
            <a:r>
              <a:rPr lang="en-US" altLang="ko-KR" sz="2400" dirty="0"/>
              <a:t>4~7</a:t>
            </a:r>
            <a:r>
              <a:rPr lang="ko-KR" altLang="en-US" sz="2400" dirty="0"/>
              <a:t>번 행</a:t>
            </a:r>
            <a:r>
              <a:rPr lang="en-US" altLang="ko-KR" sz="2400" dirty="0"/>
              <a:t>, '</a:t>
            </a:r>
            <a:r>
              <a:rPr lang="ko-KR" altLang="en-US" sz="2400" dirty="0"/>
              <a:t>나이</a:t>
            </a:r>
            <a:r>
              <a:rPr lang="en-US" altLang="ko-KR" sz="2400" dirty="0"/>
              <a:t>', '</a:t>
            </a:r>
            <a:r>
              <a:rPr lang="ko-KR" altLang="en-US" sz="2400" dirty="0"/>
              <a:t>점수</a:t>
            </a:r>
            <a:r>
              <a:rPr lang="en-US" altLang="ko-KR" sz="2400" dirty="0"/>
              <a:t>' </a:t>
            </a:r>
            <a:r>
              <a:rPr lang="ko-KR" altLang="en-US" sz="2400" dirty="0"/>
              <a:t>컬럼만 출력하세요</a:t>
            </a:r>
            <a:r>
              <a:rPr lang="en-US" altLang="ko-KR" sz="2400" dirty="0"/>
              <a:t>.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en-US" altLang="ko-KR" sz="2400" dirty="0" err="1"/>
              <a:t>iloc</a:t>
            </a:r>
            <a:r>
              <a:rPr lang="ko-KR" altLang="en-US" sz="2400" dirty="0"/>
              <a:t>을 사용해</a:t>
            </a:r>
            <a:r>
              <a:rPr lang="en-US" altLang="ko-KR" sz="2400" dirty="0"/>
              <a:t>, </a:t>
            </a:r>
            <a:r>
              <a:rPr lang="ko-KR" altLang="en-US" sz="2400" dirty="0"/>
              <a:t>짝수번째</a:t>
            </a:r>
            <a:r>
              <a:rPr lang="en-US" altLang="ko-KR" sz="2400" dirty="0"/>
              <a:t>(0,2,4,6) </a:t>
            </a:r>
            <a:r>
              <a:rPr lang="ko-KR" altLang="en-US" sz="2400" dirty="0"/>
              <a:t>행과 짝수번째</a:t>
            </a:r>
            <a:r>
              <a:rPr lang="en-US" altLang="ko-KR" sz="2400" dirty="0"/>
              <a:t>(0,2) </a:t>
            </a:r>
            <a:r>
              <a:rPr lang="ko-KR" altLang="en-US" sz="2400" dirty="0"/>
              <a:t>열만 선택하세요</a:t>
            </a:r>
            <a:r>
              <a:rPr lang="en-US" altLang="ko-KR" sz="2400" dirty="0"/>
              <a:t>.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13AF94B-CDF5-C700-3999-B062C751CB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2025-09-01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665555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01C263-C00B-776A-9155-751ADB66FD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112B27E-0C55-CF7E-0575-D6C830B6EF40}"/>
              </a:ext>
            </a:extLst>
          </p:cNvPr>
          <p:cNvSpPr txBox="1"/>
          <p:nvPr/>
        </p:nvSpPr>
        <p:spPr>
          <a:xfrm>
            <a:off x="4415114" y="2600493"/>
            <a:ext cx="336181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통계 </a:t>
            </a:r>
            <a:r>
              <a:rPr lang="ko-KR" altLang="en-US" sz="6000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함수</a:t>
            </a:r>
            <a:endParaRPr lang="en-US" altLang="ko-KR" sz="6000" dirty="0">
              <a:solidFill>
                <a:schemeClr val="accent2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0626418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18A0D7-8F13-B185-2B59-D6D52B1C56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75CBC0C5-0931-491A-19F1-C1679F0A8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88" y="1"/>
            <a:ext cx="10515600" cy="1145406"/>
          </a:xfrm>
        </p:spPr>
        <p:txBody>
          <a:bodyPr/>
          <a:lstStyle/>
          <a:p>
            <a:r>
              <a:rPr lang="ko-KR" altLang="en-US" dirty="0"/>
              <a:t>주요 통계 함수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66795F7F-42A0-4D8D-5B43-703D540587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3442796"/>
              </p:ext>
            </p:extLst>
          </p:nvPr>
        </p:nvGraphicFramePr>
        <p:xfrm>
          <a:off x="1107017" y="1969293"/>
          <a:ext cx="10026650" cy="3398576"/>
        </p:xfrm>
        <a:graphic>
          <a:graphicData uri="http://schemas.openxmlformats.org/drawingml/2006/table">
            <a:tbl>
              <a:tblPr/>
              <a:tblGrid>
                <a:gridCol w="2922566">
                  <a:extLst>
                    <a:ext uri="{9D8B030D-6E8A-4147-A177-3AD203B41FA5}">
                      <a16:colId xmlns:a16="http://schemas.microsoft.com/office/drawing/2014/main" val="2570915628"/>
                    </a:ext>
                  </a:extLst>
                </a:gridCol>
                <a:gridCol w="7104084">
                  <a:extLst>
                    <a:ext uri="{9D8B030D-6E8A-4147-A177-3AD203B41FA5}">
                      <a16:colId xmlns:a16="http://schemas.microsoft.com/office/drawing/2014/main" val="2552536409"/>
                    </a:ext>
                  </a:extLst>
                </a:gridCol>
              </a:tblGrid>
              <a:tr h="42482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함수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의미</a:t>
                      </a:r>
                      <a:r>
                        <a:rPr lang="en-US" altLang="ko-KR" sz="1800" b="1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/</a:t>
                      </a:r>
                      <a:r>
                        <a:rPr lang="ko-KR" alt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역할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7113571"/>
                  </a:ext>
                </a:extLst>
              </a:tr>
              <a:tr h="42482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mean()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평균</a:t>
                      </a:r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(</a:t>
                      </a:r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산술평균</a:t>
                      </a:r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)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23799846"/>
                  </a:ext>
                </a:extLst>
              </a:tr>
              <a:tr h="42482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median()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중앙값</a:t>
                      </a:r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(</a:t>
                      </a:r>
                      <a:r>
                        <a:rPr lang="ko-KR" alt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중위수</a:t>
                      </a:r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)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5132274"/>
                  </a:ext>
                </a:extLst>
              </a:tr>
              <a:tr h="42482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std()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표준편차</a:t>
                      </a:r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(</a:t>
                      </a:r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산포도 측정</a:t>
                      </a:r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)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0163771"/>
                  </a:ext>
                </a:extLst>
              </a:tr>
              <a:tr h="42482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var()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분산</a:t>
                      </a:r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(</a:t>
                      </a:r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산포도 측정</a:t>
                      </a:r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)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2381517"/>
                  </a:ext>
                </a:extLst>
              </a:tr>
              <a:tr h="42482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count()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결측값을 제외한 데이터 개수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1249768"/>
                  </a:ext>
                </a:extLst>
              </a:tr>
              <a:tr h="42482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min()/max()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최솟값</a:t>
                      </a:r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/</a:t>
                      </a:r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최댓값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0792288"/>
                  </a:ext>
                </a:extLst>
              </a:tr>
              <a:tr h="42482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sum()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합계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31207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6048577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E3D259-212A-13CD-F162-ACEB451EE3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C5599DB0-781D-42A7-231E-05FED791C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88" y="1"/>
            <a:ext cx="10515600" cy="1145406"/>
          </a:xfrm>
        </p:spPr>
        <p:txBody>
          <a:bodyPr/>
          <a:lstStyle/>
          <a:p>
            <a:r>
              <a:rPr lang="ko-KR" altLang="en-US" dirty="0"/>
              <a:t>주요 통계 함수</a:t>
            </a:r>
          </a:p>
        </p:txBody>
      </p:sp>
      <p:pic>
        <p:nvPicPr>
          <p:cNvPr id="4" name="그림 3" descr="스크린샷, 텍스트, 디스플레이, 멀티미디어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89A2F59-B67D-EB03-8F62-555E334177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68211"/>
            <a:ext cx="12192000" cy="425302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2EBDEC0-04DC-9B0C-CE0C-FF237AE7EC91}"/>
              </a:ext>
            </a:extLst>
          </p:cNvPr>
          <p:cNvSpPr txBox="1"/>
          <p:nvPr/>
        </p:nvSpPr>
        <p:spPr>
          <a:xfrm>
            <a:off x="533928" y="1824887"/>
            <a:ext cx="628127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+mn-ea"/>
              </a:rPr>
              <a:t>✅ </a:t>
            </a:r>
            <a:r>
              <a:rPr lang="ko-KR" altLang="en-US" sz="2400" dirty="0"/>
              <a:t>통계 데이터 준비</a:t>
            </a:r>
            <a:endParaRPr lang="en-US" altLang="ko-KR" sz="2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4195181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5D6EEE-0F22-1409-982B-C2F430DE27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디스플레이,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56A5048-E68D-7E9F-F16A-A1A2D9B2DE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50" y="723900"/>
            <a:ext cx="11391900" cy="6134100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8447DEC6-16FC-8158-0EBA-BC7D9A965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88" y="1"/>
            <a:ext cx="10515600" cy="1145406"/>
          </a:xfrm>
        </p:spPr>
        <p:txBody>
          <a:bodyPr/>
          <a:lstStyle/>
          <a:p>
            <a:r>
              <a:rPr lang="ko-KR" altLang="en-US" dirty="0"/>
              <a:t>주요 통계 함수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730C3A-91B0-0778-E7BE-6B5DC0FD01E3}"/>
              </a:ext>
            </a:extLst>
          </p:cNvPr>
          <p:cNvSpPr txBox="1"/>
          <p:nvPr/>
        </p:nvSpPr>
        <p:spPr>
          <a:xfrm>
            <a:off x="1129014" y="1145407"/>
            <a:ext cx="628127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+mn-ea"/>
              </a:rPr>
              <a:t>✅ 주요 통계 함수 사용 예시</a:t>
            </a:r>
            <a:r>
              <a:rPr lang="en-US" altLang="ko-KR" sz="2400" dirty="0">
                <a:latin typeface="+mn-ea"/>
              </a:rPr>
              <a:t>(1)</a:t>
            </a:r>
          </a:p>
        </p:txBody>
      </p:sp>
    </p:spTree>
    <p:extLst>
      <p:ext uri="{BB962C8B-B14F-4D97-AF65-F5344CB8AC3E}">
        <p14:creationId xmlns:p14="http://schemas.microsoft.com/office/powerpoint/2010/main" val="370259991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F14E4A-5463-5150-B304-DBD8EED225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, 스크린샷, 디스플레이,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C554DF2-005D-DF4B-DF7F-C196CDBFDE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50" y="572704"/>
            <a:ext cx="11391900" cy="6496050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2A4CC4D7-1141-0A0E-604E-A82C00D13A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88" y="1"/>
            <a:ext cx="10515600" cy="1145406"/>
          </a:xfrm>
        </p:spPr>
        <p:txBody>
          <a:bodyPr/>
          <a:lstStyle/>
          <a:p>
            <a:r>
              <a:rPr lang="ko-KR" altLang="en-US" dirty="0"/>
              <a:t>주요 통계 함수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D145897-A932-6FAB-6DE9-D32C508D56B5}"/>
              </a:ext>
            </a:extLst>
          </p:cNvPr>
          <p:cNvSpPr txBox="1"/>
          <p:nvPr/>
        </p:nvSpPr>
        <p:spPr>
          <a:xfrm>
            <a:off x="1129014" y="1043807"/>
            <a:ext cx="628127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+mn-ea"/>
              </a:rPr>
              <a:t>✅ 주요 통계 함수 사용 예시</a:t>
            </a:r>
            <a:r>
              <a:rPr lang="en-US" altLang="ko-KR" sz="2400" dirty="0">
                <a:latin typeface="+mn-ea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236227354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F83C03-9238-54BD-BF2B-CAF793E3AE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2A3D369-EEA5-A86F-ED54-12CECF5FFEBB}"/>
              </a:ext>
            </a:extLst>
          </p:cNvPr>
          <p:cNvSpPr txBox="1"/>
          <p:nvPr/>
        </p:nvSpPr>
        <p:spPr>
          <a:xfrm>
            <a:off x="4044821" y="2600493"/>
            <a:ext cx="410240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dirty="0" err="1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결측값</a:t>
            </a:r>
            <a:r>
              <a:rPr lang="ko-KR" altLang="en-US" sz="6000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처리</a:t>
            </a:r>
            <a:endParaRPr lang="en-US" altLang="ko-KR" sz="6000" dirty="0">
              <a:solidFill>
                <a:schemeClr val="accent2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7545743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508C87-67F0-F0AD-C718-D1110A14E3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1FCF7819-43C0-85B9-FE4F-6B93A4B05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88" y="1"/>
            <a:ext cx="10515600" cy="1145406"/>
          </a:xfrm>
        </p:spPr>
        <p:txBody>
          <a:bodyPr/>
          <a:lstStyle/>
          <a:p>
            <a:r>
              <a:rPr lang="ko-KR" altLang="en-US" dirty="0" err="1"/>
              <a:t>결측값</a:t>
            </a:r>
            <a:endParaRPr lang="ko-KR" altLang="en-US" dirty="0"/>
          </a:p>
        </p:txBody>
      </p:sp>
      <p:sp>
        <p:nvSpPr>
          <p:cNvPr id="6" name="내용 개체 틀 3">
            <a:extLst>
              <a:ext uri="{FF2B5EF4-FFF2-40B4-BE49-F238E27FC236}">
                <a16:creationId xmlns:a16="http://schemas.microsoft.com/office/drawing/2014/main" id="{55E368AB-1BBE-47CA-5EE3-E948D03B02F9}"/>
              </a:ext>
            </a:extLst>
          </p:cNvPr>
          <p:cNvSpPr txBox="1">
            <a:spLocks/>
          </p:cNvSpPr>
          <p:nvPr/>
        </p:nvSpPr>
        <p:spPr>
          <a:xfrm>
            <a:off x="238991" y="968698"/>
            <a:ext cx="11701221" cy="5143343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dirty="0"/>
              <a:t>💡</a:t>
            </a:r>
            <a:r>
              <a:rPr lang="ko-KR" altLang="en-US" dirty="0" err="1"/>
              <a:t>결측값</a:t>
            </a:r>
            <a:r>
              <a:rPr lang="en-US" altLang="ko-KR" dirty="0"/>
              <a:t>(Missing Value, NA, Null) : </a:t>
            </a:r>
            <a:r>
              <a:rPr lang="ko-KR" altLang="en-US" dirty="0"/>
              <a:t>데이터에 값이 기록되지 않은 상태</a:t>
            </a:r>
            <a:endParaRPr lang="en-US" altLang="ko-KR" dirty="0"/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dirty="0"/>
              <a:t>✔️ </a:t>
            </a:r>
            <a:r>
              <a:rPr lang="en-US" altLang="ko-KR" dirty="0"/>
              <a:t>Pandas</a:t>
            </a:r>
            <a:r>
              <a:rPr lang="ko-KR" altLang="en-US" dirty="0"/>
              <a:t>에서는 보통 </a:t>
            </a:r>
            <a:r>
              <a:rPr lang="en-US" altLang="ko-KR" b="1" dirty="0" err="1"/>
              <a:t>NaN</a:t>
            </a:r>
            <a:r>
              <a:rPr lang="en-US" altLang="ko-KR" dirty="0"/>
              <a:t>(Not a Number, float), </a:t>
            </a:r>
            <a:r>
              <a:rPr lang="en-US" altLang="ko-KR" b="1" dirty="0"/>
              <a:t>None</a:t>
            </a:r>
            <a:r>
              <a:rPr lang="en-US" altLang="ko-KR" dirty="0"/>
              <a:t>(object), </a:t>
            </a:r>
            <a:r>
              <a:rPr lang="en-US" altLang="ko-KR" b="1" dirty="0"/>
              <a:t>NA</a:t>
            </a:r>
            <a:r>
              <a:rPr lang="en-US" altLang="ko-KR" dirty="0"/>
              <a:t> </a:t>
            </a:r>
            <a:r>
              <a:rPr lang="ko-KR" altLang="en-US" dirty="0"/>
              <a:t>등으로 처리</a:t>
            </a:r>
            <a:endParaRPr lang="en-US" altLang="ko-KR" dirty="0"/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dirty="0"/>
              <a:t>📌 </a:t>
            </a:r>
            <a:r>
              <a:rPr lang="ko-KR" altLang="en-US" dirty="0" err="1"/>
              <a:t>결측값이</a:t>
            </a:r>
            <a:r>
              <a:rPr lang="ko-KR" altLang="en-US" dirty="0"/>
              <a:t> 있는 데이터의 문제점</a:t>
            </a:r>
            <a:endParaRPr lang="en-US" altLang="ko-KR" dirty="0"/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dirty="0"/>
              <a:t>✔️ 통계</a:t>
            </a:r>
            <a:r>
              <a:rPr lang="en-US" altLang="ko-KR" dirty="0"/>
              <a:t>/</a:t>
            </a:r>
            <a:r>
              <a:rPr lang="ko-KR" altLang="en-US" dirty="0"/>
              <a:t>분석</a:t>
            </a:r>
            <a:r>
              <a:rPr lang="en-US" altLang="ko-KR" dirty="0"/>
              <a:t>/</a:t>
            </a:r>
            <a:r>
              <a:rPr lang="ko-KR" altLang="en-US" dirty="0"/>
              <a:t>모델링 시 오류 또는 왜곡이 발생할 수 있음</a:t>
            </a:r>
            <a:r>
              <a:rPr lang="en-US" altLang="ko-KR" dirty="0"/>
              <a:t>.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dirty="0"/>
              <a:t>➡️ 따라서 탐색</a:t>
            </a:r>
            <a:r>
              <a:rPr lang="en-US" altLang="ko-KR" dirty="0"/>
              <a:t>, </a:t>
            </a:r>
            <a:r>
              <a:rPr lang="ko-KR" altLang="en-US" dirty="0" err="1"/>
              <a:t>전처리</a:t>
            </a:r>
            <a:r>
              <a:rPr lang="ko-KR" altLang="en-US" dirty="0"/>
              <a:t> 단계에서 반드시 </a:t>
            </a:r>
            <a:r>
              <a:rPr lang="ko-KR" altLang="en-US" dirty="0" err="1"/>
              <a:t>결측값</a:t>
            </a:r>
            <a:r>
              <a:rPr lang="ko-KR" altLang="en-US" dirty="0"/>
              <a:t> 처리 필요</a:t>
            </a:r>
            <a:r>
              <a:rPr lang="en-US" altLang="ko-KR" dirty="0"/>
              <a:t>!</a:t>
            </a:r>
            <a:endParaRPr lang="ko-KR" altLang="en-US" dirty="0"/>
          </a:p>
          <a:p>
            <a:pPr>
              <a:lnSpc>
                <a:spcPct val="150000"/>
              </a:lnSpc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45968912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7E4F5C-BA76-D753-9106-F92CDDB73D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C71E04BE-93AC-3E70-57AD-BA18EDD9E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88" y="1"/>
            <a:ext cx="10515600" cy="1145406"/>
          </a:xfrm>
        </p:spPr>
        <p:txBody>
          <a:bodyPr/>
          <a:lstStyle/>
          <a:p>
            <a:r>
              <a:rPr lang="ko-KR" altLang="en-US" dirty="0" err="1"/>
              <a:t>결측값</a:t>
            </a:r>
            <a:r>
              <a:rPr lang="ko-KR" altLang="en-US" dirty="0"/>
              <a:t> 탐지</a:t>
            </a:r>
            <a:r>
              <a:rPr lang="en-US" altLang="ko-KR" dirty="0"/>
              <a:t>: </a:t>
            </a:r>
            <a:r>
              <a:rPr lang="en-US" altLang="ko-KR" dirty="0" err="1"/>
              <a:t>isnull</a:t>
            </a:r>
            <a:r>
              <a:rPr lang="en-US" altLang="ko-KR" dirty="0"/>
              <a:t>(), </a:t>
            </a:r>
            <a:r>
              <a:rPr lang="en-US" altLang="ko-KR" dirty="0" err="1"/>
              <a:t>notnull</a:t>
            </a:r>
            <a:r>
              <a:rPr lang="en-US" altLang="ko-KR" dirty="0"/>
              <a:t>()</a:t>
            </a:r>
            <a:endParaRPr lang="ko-KR" altLang="en-US" dirty="0"/>
          </a:p>
        </p:txBody>
      </p:sp>
      <p:sp>
        <p:nvSpPr>
          <p:cNvPr id="6" name="내용 개체 틀 3">
            <a:extLst>
              <a:ext uri="{FF2B5EF4-FFF2-40B4-BE49-F238E27FC236}">
                <a16:creationId xmlns:a16="http://schemas.microsoft.com/office/drawing/2014/main" id="{0A297355-3A41-3EB6-CF3A-36C812E83F5C}"/>
              </a:ext>
            </a:extLst>
          </p:cNvPr>
          <p:cNvSpPr txBox="1">
            <a:spLocks/>
          </p:cNvSpPr>
          <p:nvPr/>
        </p:nvSpPr>
        <p:spPr>
          <a:xfrm>
            <a:off x="238991" y="968698"/>
            <a:ext cx="11701221" cy="5143343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dirty="0"/>
              <a:t>💡</a:t>
            </a:r>
            <a:r>
              <a:rPr lang="en-US" altLang="ko-KR" dirty="0" err="1"/>
              <a:t>df.isnull</a:t>
            </a:r>
            <a:r>
              <a:rPr lang="en-US" altLang="ko-KR" dirty="0"/>
              <a:t>()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각 요소가 </a:t>
            </a:r>
            <a:r>
              <a:rPr lang="ko-KR" altLang="en-US" dirty="0" err="1"/>
              <a:t>결측값이면</a:t>
            </a:r>
            <a:r>
              <a:rPr lang="ko-KR" altLang="en-US" dirty="0"/>
              <a:t> </a:t>
            </a:r>
            <a:r>
              <a:rPr lang="en-US" altLang="ko-KR" dirty="0"/>
              <a:t>True, </a:t>
            </a:r>
            <a:r>
              <a:rPr lang="ko-KR" altLang="en-US" dirty="0"/>
              <a:t>아니면 </a:t>
            </a:r>
            <a:r>
              <a:rPr lang="en-US" altLang="ko-KR" dirty="0"/>
              <a:t>False </a:t>
            </a:r>
            <a:r>
              <a:rPr lang="ko-KR" altLang="en-US" dirty="0"/>
              <a:t>반환</a:t>
            </a:r>
            <a:endParaRPr lang="en-US" altLang="ko-KR" dirty="0"/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dirty="0"/>
              <a:t>💡</a:t>
            </a:r>
            <a:r>
              <a:rPr lang="en-US" altLang="ko-KR" dirty="0" err="1"/>
              <a:t>df.isnull</a:t>
            </a:r>
            <a:r>
              <a:rPr lang="en-US" altLang="ko-KR" dirty="0"/>
              <a:t>()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각 요소가 </a:t>
            </a:r>
            <a:r>
              <a:rPr lang="ko-KR" altLang="en-US" dirty="0" err="1"/>
              <a:t>결측이</a:t>
            </a:r>
            <a:r>
              <a:rPr lang="ko-KR" altLang="en-US" dirty="0"/>
              <a:t> 아니면 </a:t>
            </a:r>
            <a:r>
              <a:rPr lang="en-US" altLang="ko-KR" dirty="0"/>
              <a:t>True, </a:t>
            </a:r>
            <a:r>
              <a:rPr lang="ko-KR" altLang="en-US" dirty="0" err="1"/>
              <a:t>결측값은</a:t>
            </a:r>
            <a:r>
              <a:rPr lang="ko-KR" altLang="en-US" dirty="0"/>
              <a:t> </a:t>
            </a:r>
            <a:r>
              <a:rPr lang="en-US" altLang="ko-KR" dirty="0"/>
              <a:t>False </a:t>
            </a:r>
            <a:r>
              <a:rPr lang="ko-KR" altLang="en-US" dirty="0"/>
              <a:t>반환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5071983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B07232-3C06-A0E1-AC78-F6F5802FF2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5BBEF6-97F5-5FA2-2583-E38D61015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Pandas </a:t>
            </a:r>
            <a:r>
              <a:rPr lang="ko-KR" altLang="en-US" dirty="0"/>
              <a:t>공식 문서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D2B2C2E-8F93-C929-9F10-AF97C377D0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2025-09-01</a:t>
            </a:fld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B6F970B-5F96-5145-0739-952AA0D7B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7" name="내용 개체 틀 3">
            <a:extLst>
              <a:ext uri="{FF2B5EF4-FFF2-40B4-BE49-F238E27FC236}">
                <a16:creationId xmlns:a16="http://schemas.microsoft.com/office/drawing/2014/main" id="{3C249A4F-0D84-EBA0-18DB-978F9BE3A4FB}"/>
              </a:ext>
            </a:extLst>
          </p:cNvPr>
          <p:cNvSpPr txBox="1">
            <a:spLocks/>
          </p:cNvSpPr>
          <p:nvPr/>
        </p:nvSpPr>
        <p:spPr>
          <a:xfrm>
            <a:off x="238991" y="1072836"/>
            <a:ext cx="11701221" cy="1919644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Pandas 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공식 홈페이지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: 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  <a:hlinkClick r:id="rId3"/>
              </a:rPr>
              <a:t>https://pandas.pydata.org/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사용자 가이드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: 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  <a:hlinkClick r:id="rId4"/>
              </a:rPr>
              <a:t>https://pandas.pydata.org/docs/user_guide/index.html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Pandas 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튜토리얼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: 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  <a:hlinkClick r:id="rId5"/>
              </a:rPr>
              <a:t>https://pandas.pydata.org/pandas-docs/stable/getting_started/tutorials.html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9738620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A02B96-CFFA-8827-30E1-2D2A3278CB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 descr="텍스트, 스크린샷, 디스플레이,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1C9A533-BB0D-F6FC-7AE5-B88C246746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50" y="869950"/>
            <a:ext cx="11391900" cy="6134100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74067269-30DD-05B1-79A6-FCFA46C7D2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88" y="1"/>
            <a:ext cx="10515600" cy="1145406"/>
          </a:xfrm>
        </p:spPr>
        <p:txBody>
          <a:bodyPr/>
          <a:lstStyle/>
          <a:p>
            <a:r>
              <a:rPr lang="ko-KR" altLang="en-US" dirty="0" err="1"/>
              <a:t>결측값</a:t>
            </a:r>
            <a:r>
              <a:rPr lang="ko-KR" altLang="en-US" dirty="0"/>
              <a:t> 탐지</a:t>
            </a:r>
            <a:r>
              <a:rPr lang="en-US" altLang="ko-KR" dirty="0"/>
              <a:t>: </a:t>
            </a:r>
            <a:r>
              <a:rPr lang="en-US" altLang="ko-KR" dirty="0" err="1"/>
              <a:t>isnull</a:t>
            </a:r>
            <a:r>
              <a:rPr lang="en-US" altLang="ko-KR" dirty="0"/>
              <a:t>(), </a:t>
            </a:r>
            <a:r>
              <a:rPr lang="en-US" altLang="ko-KR" dirty="0" err="1"/>
              <a:t>notnull</a:t>
            </a:r>
            <a:r>
              <a:rPr lang="en-US" altLang="ko-KR" dirty="0"/>
              <a:t>()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96B6E4-A5D3-84D1-377C-66164D48DB9D}"/>
              </a:ext>
            </a:extLst>
          </p:cNvPr>
          <p:cNvSpPr txBox="1"/>
          <p:nvPr/>
        </p:nvSpPr>
        <p:spPr>
          <a:xfrm>
            <a:off x="1129014" y="1261522"/>
            <a:ext cx="628127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+mn-ea"/>
              </a:rPr>
              <a:t>✅ </a:t>
            </a:r>
            <a:r>
              <a:rPr lang="ko-KR" altLang="en-US" sz="2400" dirty="0" err="1">
                <a:latin typeface="+mn-ea"/>
              </a:rPr>
              <a:t>결측값</a:t>
            </a:r>
            <a:r>
              <a:rPr lang="ko-KR" altLang="en-US" sz="2400" dirty="0">
                <a:latin typeface="+mn-ea"/>
              </a:rPr>
              <a:t> 데이터 준비</a:t>
            </a:r>
            <a:endParaRPr lang="en-US" altLang="ko-KR" sz="2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6482037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7C5EBD-56D3-A8EB-C08E-05FCACE7B7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텍스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352F014-0A10-D17E-3AC8-78388B53D8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50" y="1172028"/>
            <a:ext cx="11391900" cy="3962400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A24DCCE2-F214-EC80-83B3-5E77DE35C0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88" y="1"/>
            <a:ext cx="10515600" cy="1145406"/>
          </a:xfrm>
        </p:spPr>
        <p:txBody>
          <a:bodyPr/>
          <a:lstStyle/>
          <a:p>
            <a:r>
              <a:rPr lang="ko-KR" altLang="en-US" dirty="0" err="1"/>
              <a:t>결측값</a:t>
            </a:r>
            <a:r>
              <a:rPr lang="ko-KR" altLang="en-US" dirty="0"/>
              <a:t> 탐지</a:t>
            </a:r>
            <a:r>
              <a:rPr lang="en-US" altLang="ko-KR" dirty="0"/>
              <a:t>: </a:t>
            </a:r>
            <a:r>
              <a:rPr lang="en-US" altLang="ko-KR" dirty="0" err="1"/>
              <a:t>isnull</a:t>
            </a:r>
            <a:r>
              <a:rPr lang="en-US" altLang="ko-KR" dirty="0"/>
              <a:t>(), </a:t>
            </a:r>
            <a:r>
              <a:rPr lang="en-US" altLang="ko-KR" dirty="0" err="1"/>
              <a:t>notnull</a:t>
            </a:r>
            <a:r>
              <a:rPr lang="en-US" altLang="ko-KR" dirty="0"/>
              <a:t>()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1227F7-7E9C-F2E5-BF79-33CC1DFC8074}"/>
              </a:ext>
            </a:extLst>
          </p:cNvPr>
          <p:cNvSpPr txBox="1"/>
          <p:nvPr/>
        </p:nvSpPr>
        <p:spPr>
          <a:xfrm>
            <a:off x="1129014" y="1522777"/>
            <a:ext cx="628127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+mn-ea"/>
              </a:rPr>
              <a:t>✅ </a:t>
            </a:r>
            <a:r>
              <a:rPr lang="ko-KR" altLang="en-US" sz="2400" dirty="0" err="1">
                <a:latin typeface="+mn-ea"/>
              </a:rPr>
              <a:t>결측값</a:t>
            </a:r>
            <a:r>
              <a:rPr lang="ko-KR" altLang="en-US" sz="2400" dirty="0">
                <a:latin typeface="+mn-ea"/>
              </a:rPr>
              <a:t> 개수 계산</a:t>
            </a:r>
            <a:endParaRPr lang="en-US" altLang="ko-KR" sz="2400" dirty="0">
              <a:latin typeface="+mn-ea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A68525C-C87E-DADB-7EAB-4F2BE183E0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8698" y="4322015"/>
            <a:ext cx="1495634" cy="143847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591EF2D-A779-225A-D090-B5AA80308C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1847" y="4322015"/>
            <a:ext cx="1362265" cy="457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20160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87648A-2C9D-5A2E-9FE5-1E4B626158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3FE46C8D-F36C-C94A-FFDE-D4492571E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88" y="1"/>
            <a:ext cx="10515600" cy="1145406"/>
          </a:xfrm>
        </p:spPr>
        <p:txBody>
          <a:bodyPr/>
          <a:lstStyle/>
          <a:p>
            <a:r>
              <a:rPr lang="ko-KR" altLang="en-US" dirty="0" err="1"/>
              <a:t>결측값</a:t>
            </a:r>
            <a:r>
              <a:rPr lang="ko-KR" altLang="en-US" dirty="0"/>
              <a:t> 제거</a:t>
            </a:r>
            <a:r>
              <a:rPr lang="en-US" altLang="ko-KR" dirty="0"/>
              <a:t>: </a:t>
            </a:r>
            <a:r>
              <a:rPr lang="en-US" altLang="ko-KR" dirty="0" err="1"/>
              <a:t>dropna</a:t>
            </a:r>
            <a:r>
              <a:rPr lang="en-US" altLang="ko-KR" dirty="0"/>
              <a:t>()</a:t>
            </a:r>
            <a:endParaRPr lang="ko-KR" altLang="en-US" dirty="0"/>
          </a:p>
        </p:txBody>
      </p:sp>
      <p:sp>
        <p:nvSpPr>
          <p:cNvPr id="6" name="내용 개체 틀 3">
            <a:extLst>
              <a:ext uri="{FF2B5EF4-FFF2-40B4-BE49-F238E27FC236}">
                <a16:creationId xmlns:a16="http://schemas.microsoft.com/office/drawing/2014/main" id="{F9ABD66E-5407-0F2D-2D34-9456E004FAAD}"/>
              </a:ext>
            </a:extLst>
          </p:cNvPr>
          <p:cNvSpPr txBox="1">
            <a:spLocks/>
          </p:cNvSpPr>
          <p:nvPr/>
        </p:nvSpPr>
        <p:spPr>
          <a:xfrm>
            <a:off x="238991" y="968698"/>
            <a:ext cx="11701221" cy="5143343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dirty="0"/>
              <a:t>💡</a:t>
            </a:r>
            <a:r>
              <a:rPr lang="en-US" altLang="ko-KR" dirty="0" err="1"/>
              <a:t>df.dropna</a:t>
            </a:r>
            <a:r>
              <a:rPr lang="en-US" altLang="ko-KR" dirty="0"/>
              <a:t>(axis=0, how='any', </a:t>
            </a:r>
            <a:r>
              <a:rPr lang="en-US" altLang="ko-KR" dirty="0" err="1"/>
              <a:t>inplace</a:t>
            </a:r>
            <a:r>
              <a:rPr lang="en-US" altLang="ko-KR" dirty="0"/>
              <a:t>=False)</a:t>
            </a:r>
          </a:p>
          <a:p>
            <a:pPr lvl="1">
              <a:lnSpc>
                <a:spcPct val="150000"/>
              </a:lnSpc>
            </a:pPr>
            <a:r>
              <a:rPr lang="en-US" altLang="ko-KR" dirty="0"/>
              <a:t>axis=0: </a:t>
            </a:r>
            <a:r>
              <a:rPr lang="ko-KR" altLang="en-US" dirty="0" err="1"/>
              <a:t>결측값이</a:t>
            </a:r>
            <a:r>
              <a:rPr lang="ko-KR" altLang="en-US" dirty="0"/>
              <a:t> 있는 </a:t>
            </a:r>
            <a:r>
              <a:rPr lang="en-US" altLang="ko-KR" dirty="0"/>
              <a:t>"</a:t>
            </a:r>
            <a:r>
              <a:rPr lang="ko-KR" altLang="en-US" dirty="0"/>
              <a:t>행</a:t>
            </a:r>
            <a:r>
              <a:rPr lang="en-US" altLang="ko-KR" dirty="0"/>
              <a:t>" </a:t>
            </a:r>
            <a:r>
              <a:rPr lang="ko-KR" altLang="en-US" dirty="0"/>
              <a:t>삭제 </a:t>
            </a:r>
            <a:r>
              <a:rPr lang="en-US" altLang="ko-KR" dirty="0"/>
              <a:t>(</a:t>
            </a:r>
            <a:r>
              <a:rPr lang="ko-KR" altLang="en-US" dirty="0"/>
              <a:t>기본값</a:t>
            </a:r>
            <a:r>
              <a:rPr lang="en-US" altLang="ko-KR" dirty="0"/>
              <a:t>)</a:t>
            </a:r>
          </a:p>
          <a:p>
            <a:pPr lvl="1">
              <a:lnSpc>
                <a:spcPct val="150000"/>
              </a:lnSpc>
            </a:pPr>
            <a:r>
              <a:rPr lang="en-US" altLang="ko-KR" dirty="0"/>
              <a:t>axis=1: </a:t>
            </a:r>
            <a:r>
              <a:rPr lang="ko-KR" altLang="en-US" dirty="0" err="1"/>
              <a:t>결측값이</a:t>
            </a:r>
            <a:r>
              <a:rPr lang="ko-KR" altLang="en-US" dirty="0"/>
              <a:t> 있는 </a:t>
            </a:r>
            <a:r>
              <a:rPr lang="en-US" altLang="ko-KR" dirty="0"/>
              <a:t>"</a:t>
            </a:r>
            <a:r>
              <a:rPr lang="ko-KR" altLang="en-US" dirty="0"/>
              <a:t>열</a:t>
            </a:r>
            <a:r>
              <a:rPr lang="en-US" altLang="ko-KR" dirty="0"/>
              <a:t>" </a:t>
            </a:r>
            <a:r>
              <a:rPr lang="ko-KR" altLang="en-US" dirty="0"/>
              <a:t>삭제</a:t>
            </a:r>
          </a:p>
          <a:p>
            <a:pPr lvl="1">
              <a:lnSpc>
                <a:spcPct val="150000"/>
              </a:lnSpc>
            </a:pPr>
            <a:r>
              <a:rPr lang="en-US" altLang="ko-KR" dirty="0"/>
              <a:t>how='any': </a:t>
            </a:r>
            <a:r>
              <a:rPr lang="ko-KR" altLang="en-US" dirty="0"/>
              <a:t>하나라도 </a:t>
            </a:r>
            <a:r>
              <a:rPr lang="ko-KR" altLang="en-US" dirty="0" err="1"/>
              <a:t>결측값</a:t>
            </a:r>
            <a:r>
              <a:rPr lang="ko-KR" altLang="en-US" dirty="0"/>
              <a:t> 있으면 삭제</a:t>
            </a:r>
          </a:p>
          <a:p>
            <a:pPr lvl="1">
              <a:lnSpc>
                <a:spcPct val="150000"/>
              </a:lnSpc>
            </a:pPr>
            <a:r>
              <a:rPr lang="en-US" altLang="ko-KR" dirty="0"/>
              <a:t>how='all': </a:t>
            </a:r>
            <a:r>
              <a:rPr lang="ko-KR" altLang="en-US" dirty="0"/>
              <a:t>모두 </a:t>
            </a:r>
            <a:r>
              <a:rPr lang="ko-KR" altLang="en-US" dirty="0" err="1"/>
              <a:t>결측값인</a:t>
            </a:r>
            <a:r>
              <a:rPr lang="ko-KR" altLang="en-US" dirty="0"/>
              <a:t> 행</a:t>
            </a:r>
            <a:r>
              <a:rPr lang="en-US" altLang="ko-KR" dirty="0"/>
              <a:t>(</a:t>
            </a:r>
            <a:r>
              <a:rPr lang="ko-KR" altLang="en-US" dirty="0"/>
              <a:t>열</a:t>
            </a:r>
            <a:r>
              <a:rPr lang="en-US" altLang="ko-KR" dirty="0"/>
              <a:t>)</a:t>
            </a:r>
            <a:r>
              <a:rPr lang="ko-KR" altLang="en-US" dirty="0"/>
              <a:t>만 삭제</a:t>
            </a:r>
          </a:p>
          <a:p>
            <a:pPr lvl="1">
              <a:lnSpc>
                <a:spcPct val="150000"/>
              </a:lnSpc>
            </a:pPr>
            <a:r>
              <a:rPr lang="en-US" altLang="ko-KR" dirty="0" err="1"/>
              <a:t>inplace</a:t>
            </a:r>
            <a:r>
              <a:rPr lang="en-US" altLang="ko-KR" dirty="0"/>
              <a:t>=True: </a:t>
            </a:r>
            <a:r>
              <a:rPr lang="ko-KR" altLang="en-US" dirty="0"/>
              <a:t>원본 데이터프레임에서 바로 삭제</a:t>
            </a:r>
            <a:r>
              <a:rPr lang="en-US" altLang="ko-KR" dirty="0"/>
              <a:t>(</a:t>
            </a:r>
            <a:r>
              <a:rPr lang="ko-KR" altLang="en-US" dirty="0" err="1"/>
              <a:t>반환값</a:t>
            </a:r>
            <a:r>
              <a:rPr lang="ko-KR" altLang="en-US" dirty="0"/>
              <a:t> 없음</a:t>
            </a:r>
            <a:r>
              <a:rPr lang="en-US" altLang="ko-K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95119817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4CC2FA-29FC-6293-2A3D-B93F5481CC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, 스크린샷, 디스플레이,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20E4A08-E5E2-185E-5C02-923B5DF610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057" y="1377634"/>
            <a:ext cx="6995886" cy="4929268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23A7706A-A9F5-FFE5-166D-BD2C546F5A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88" y="1"/>
            <a:ext cx="10515600" cy="1145406"/>
          </a:xfrm>
        </p:spPr>
        <p:txBody>
          <a:bodyPr/>
          <a:lstStyle/>
          <a:p>
            <a:r>
              <a:rPr lang="ko-KR" altLang="en-US" dirty="0" err="1"/>
              <a:t>결측값</a:t>
            </a:r>
            <a:r>
              <a:rPr lang="ko-KR" altLang="en-US" dirty="0"/>
              <a:t> 제거</a:t>
            </a:r>
            <a:r>
              <a:rPr lang="en-US" altLang="ko-KR" dirty="0"/>
              <a:t>: </a:t>
            </a:r>
            <a:r>
              <a:rPr lang="en-US" altLang="ko-KR" dirty="0" err="1"/>
              <a:t>dropna</a:t>
            </a:r>
            <a:r>
              <a:rPr lang="en-US" altLang="ko-KR" dirty="0"/>
              <a:t>()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54A690-3B4D-21C3-AC7E-65ADA7E8217B}"/>
              </a:ext>
            </a:extLst>
          </p:cNvPr>
          <p:cNvSpPr txBox="1"/>
          <p:nvPr/>
        </p:nvSpPr>
        <p:spPr>
          <a:xfrm>
            <a:off x="3131986" y="1653406"/>
            <a:ext cx="628127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+mn-ea"/>
              </a:rPr>
              <a:t>✅ </a:t>
            </a:r>
            <a:r>
              <a:rPr lang="ko-KR" altLang="en-US" sz="2400" dirty="0" err="1">
                <a:latin typeface="+mn-ea"/>
              </a:rPr>
              <a:t>결측값</a:t>
            </a:r>
            <a:r>
              <a:rPr lang="ko-KR" altLang="en-US" sz="2400" dirty="0">
                <a:latin typeface="+mn-ea"/>
              </a:rPr>
              <a:t> 제거 예시</a:t>
            </a:r>
            <a:endParaRPr lang="en-US" altLang="ko-KR" sz="2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127422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DC99EA-B204-F400-CC25-F5340EDA4A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67C9EDCC-882D-540B-C082-6C12F0CA2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88" y="1"/>
            <a:ext cx="10515600" cy="1145406"/>
          </a:xfrm>
        </p:spPr>
        <p:txBody>
          <a:bodyPr/>
          <a:lstStyle/>
          <a:p>
            <a:r>
              <a:rPr lang="ko-KR" altLang="en-US" dirty="0" err="1"/>
              <a:t>결측값</a:t>
            </a:r>
            <a:r>
              <a:rPr lang="ko-KR" altLang="en-US" dirty="0"/>
              <a:t> 대체</a:t>
            </a:r>
            <a:r>
              <a:rPr lang="en-US" altLang="ko-KR" dirty="0"/>
              <a:t>(</a:t>
            </a:r>
            <a:r>
              <a:rPr lang="ko-KR" altLang="en-US" dirty="0"/>
              <a:t>채우기</a:t>
            </a:r>
            <a:r>
              <a:rPr lang="en-US" altLang="ko-KR" dirty="0"/>
              <a:t>): </a:t>
            </a:r>
            <a:r>
              <a:rPr lang="en-US" altLang="ko-KR" dirty="0" err="1"/>
              <a:t>fillna</a:t>
            </a:r>
            <a:r>
              <a:rPr lang="en-US" altLang="ko-KR" dirty="0"/>
              <a:t>()</a:t>
            </a:r>
            <a:endParaRPr lang="ko-KR" altLang="en-US" dirty="0"/>
          </a:p>
        </p:txBody>
      </p:sp>
      <p:sp>
        <p:nvSpPr>
          <p:cNvPr id="6" name="내용 개체 틀 3">
            <a:extLst>
              <a:ext uri="{FF2B5EF4-FFF2-40B4-BE49-F238E27FC236}">
                <a16:creationId xmlns:a16="http://schemas.microsoft.com/office/drawing/2014/main" id="{03443A2D-9956-CD99-3FA7-56693CBEE5DC}"/>
              </a:ext>
            </a:extLst>
          </p:cNvPr>
          <p:cNvSpPr txBox="1">
            <a:spLocks/>
          </p:cNvSpPr>
          <p:nvPr/>
        </p:nvSpPr>
        <p:spPr>
          <a:xfrm>
            <a:off x="238991" y="968698"/>
            <a:ext cx="11701221" cy="5143343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dirty="0"/>
              <a:t>💡</a:t>
            </a:r>
            <a:r>
              <a:rPr lang="en-US" altLang="ko-KR" dirty="0" err="1"/>
              <a:t>df.fillna</a:t>
            </a:r>
            <a:r>
              <a:rPr lang="en-US" altLang="ko-KR" dirty="0"/>
              <a:t>(value, method=None, </a:t>
            </a:r>
            <a:r>
              <a:rPr lang="en-US" altLang="ko-KR" dirty="0" err="1"/>
              <a:t>inplace</a:t>
            </a:r>
            <a:r>
              <a:rPr lang="en-US" altLang="ko-KR" dirty="0"/>
              <a:t>=False)</a:t>
            </a:r>
          </a:p>
          <a:p>
            <a:pPr lvl="1">
              <a:lnSpc>
                <a:spcPct val="150000"/>
              </a:lnSpc>
            </a:pPr>
            <a:r>
              <a:rPr lang="en-US" altLang="ko-KR" dirty="0"/>
              <a:t>value: </a:t>
            </a:r>
            <a:r>
              <a:rPr lang="ko-KR" altLang="en-US" dirty="0"/>
              <a:t>특정 값</a:t>
            </a:r>
            <a:r>
              <a:rPr lang="en-US" altLang="ko-KR" dirty="0"/>
              <a:t>(</a:t>
            </a:r>
            <a:r>
              <a:rPr lang="ko-KR" altLang="en-US" dirty="0"/>
              <a:t>예</a:t>
            </a:r>
            <a:r>
              <a:rPr lang="en-US" altLang="ko-KR" dirty="0"/>
              <a:t>: 0, </a:t>
            </a:r>
            <a:r>
              <a:rPr lang="ko-KR" altLang="en-US" dirty="0"/>
              <a:t>평균</a:t>
            </a:r>
            <a:r>
              <a:rPr lang="en-US" altLang="ko-KR" dirty="0"/>
              <a:t>, </a:t>
            </a:r>
            <a:r>
              <a:rPr lang="ko-KR" altLang="en-US" dirty="0"/>
              <a:t>문자열 등</a:t>
            </a:r>
            <a:r>
              <a:rPr lang="en-US" altLang="ko-KR" dirty="0"/>
              <a:t>)</a:t>
            </a:r>
            <a:r>
              <a:rPr lang="ko-KR" altLang="en-US" dirty="0"/>
              <a:t>으로 </a:t>
            </a:r>
            <a:r>
              <a:rPr lang="ko-KR" altLang="en-US" dirty="0" err="1"/>
              <a:t>결측값</a:t>
            </a:r>
            <a:r>
              <a:rPr lang="ko-KR" altLang="en-US" dirty="0"/>
              <a:t> 대체</a:t>
            </a:r>
          </a:p>
          <a:p>
            <a:pPr lvl="1">
              <a:lnSpc>
                <a:spcPct val="150000"/>
              </a:lnSpc>
            </a:pPr>
            <a:r>
              <a:rPr lang="en-US" altLang="ko-KR" dirty="0"/>
              <a:t>method='</a:t>
            </a:r>
            <a:r>
              <a:rPr lang="en-US" altLang="ko-KR" dirty="0" err="1"/>
              <a:t>ffill</a:t>
            </a:r>
            <a:r>
              <a:rPr lang="en-US" altLang="ko-KR" dirty="0"/>
              <a:t>': </a:t>
            </a:r>
            <a:r>
              <a:rPr lang="ko-KR" altLang="en-US" dirty="0"/>
              <a:t>이전 값으로 채움</a:t>
            </a:r>
            <a:r>
              <a:rPr lang="en-US" altLang="ko-KR" dirty="0"/>
              <a:t>(forward fill)</a:t>
            </a:r>
          </a:p>
          <a:p>
            <a:pPr lvl="1">
              <a:lnSpc>
                <a:spcPct val="150000"/>
              </a:lnSpc>
            </a:pPr>
            <a:r>
              <a:rPr lang="en-US" altLang="ko-KR" dirty="0"/>
              <a:t>method='</a:t>
            </a:r>
            <a:r>
              <a:rPr lang="en-US" altLang="ko-KR" dirty="0" err="1"/>
              <a:t>bfill</a:t>
            </a:r>
            <a:r>
              <a:rPr lang="en-US" altLang="ko-KR" dirty="0"/>
              <a:t>': </a:t>
            </a:r>
            <a:r>
              <a:rPr lang="ko-KR" altLang="en-US" dirty="0"/>
              <a:t>다음 값으로 채움</a:t>
            </a:r>
            <a:r>
              <a:rPr lang="en-US" altLang="ko-KR" dirty="0"/>
              <a:t>(backward fill)</a:t>
            </a:r>
          </a:p>
          <a:p>
            <a:pPr lvl="1">
              <a:lnSpc>
                <a:spcPct val="150000"/>
              </a:lnSpc>
            </a:pPr>
            <a:r>
              <a:rPr lang="en-US" altLang="ko-KR" dirty="0" err="1"/>
              <a:t>inplace</a:t>
            </a:r>
            <a:r>
              <a:rPr lang="en-US" altLang="ko-KR" dirty="0"/>
              <a:t>=True: </a:t>
            </a:r>
            <a:r>
              <a:rPr lang="ko-KR" altLang="en-US" dirty="0"/>
              <a:t>원본에 적용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72727708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835813-D52A-53CB-1B04-B0EE441950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, 스크린샷, 디스플레이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28C8FF2-F4BF-1E52-75B1-C17BC46F73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50" y="942522"/>
            <a:ext cx="11391900" cy="6134100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96DD643C-7910-C662-FA8C-DE6453BF67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88" y="1"/>
            <a:ext cx="10515600" cy="1145406"/>
          </a:xfrm>
        </p:spPr>
        <p:txBody>
          <a:bodyPr/>
          <a:lstStyle/>
          <a:p>
            <a:r>
              <a:rPr lang="ko-KR" altLang="en-US" dirty="0" err="1"/>
              <a:t>결측값</a:t>
            </a:r>
            <a:r>
              <a:rPr lang="ko-KR" altLang="en-US" dirty="0"/>
              <a:t> 대체</a:t>
            </a:r>
            <a:r>
              <a:rPr lang="en-US" altLang="ko-KR" dirty="0"/>
              <a:t>(</a:t>
            </a:r>
            <a:r>
              <a:rPr lang="ko-KR" altLang="en-US" dirty="0"/>
              <a:t>채우기</a:t>
            </a:r>
            <a:r>
              <a:rPr lang="en-US" altLang="ko-KR" dirty="0"/>
              <a:t>): </a:t>
            </a:r>
            <a:r>
              <a:rPr lang="en-US" altLang="ko-KR" dirty="0" err="1"/>
              <a:t>fillna</a:t>
            </a:r>
            <a:r>
              <a:rPr lang="en-US" altLang="ko-KR" dirty="0"/>
              <a:t>()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E9791E6-B8CC-AA00-6758-E0191B227978}"/>
              </a:ext>
            </a:extLst>
          </p:cNvPr>
          <p:cNvSpPr txBox="1"/>
          <p:nvPr/>
        </p:nvSpPr>
        <p:spPr>
          <a:xfrm>
            <a:off x="1129014" y="1319577"/>
            <a:ext cx="628127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+mn-ea"/>
              </a:rPr>
              <a:t>✅ </a:t>
            </a:r>
            <a:r>
              <a:rPr lang="ko-KR" altLang="en-US" sz="2400" dirty="0" err="1">
                <a:latin typeface="+mn-ea"/>
              </a:rPr>
              <a:t>결측값</a:t>
            </a:r>
            <a:r>
              <a:rPr lang="ko-KR" altLang="en-US" sz="2400" dirty="0">
                <a:latin typeface="+mn-ea"/>
              </a:rPr>
              <a:t> 채우기</a:t>
            </a:r>
            <a:endParaRPr lang="en-US" altLang="ko-KR" sz="2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1237890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EF7593-2E3F-85D9-C9CC-9B1F4082B5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A88AD9-4D77-46A9-E3AB-593FEB788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실습</a:t>
            </a:r>
            <a:r>
              <a:rPr lang="en-US" altLang="ko-KR" dirty="0">
                <a:solidFill>
                  <a:schemeClr val="accent2"/>
                </a:solidFill>
              </a:rPr>
              <a:t>4. </a:t>
            </a:r>
            <a:r>
              <a:rPr lang="ko-KR" altLang="en-US" dirty="0">
                <a:solidFill>
                  <a:schemeClr val="accent2"/>
                </a:solidFill>
              </a:rPr>
              <a:t>통계함수</a:t>
            </a:r>
            <a:r>
              <a:rPr lang="en-US" altLang="ko-KR" dirty="0">
                <a:solidFill>
                  <a:schemeClr val="accent2"/>
                </a:solidFill>
              </a:rPr>
              <a:t>·</a:t>
            </a:r>
            <a:r>
              <a:rPr lang="ko-KR" altLang="en-US" dirty="0" err="1">
                <a:solidFill>
                  <a:schemeClr val="accent2"/>
                </a:solidFill>
              </a:rPr>
              <a:t>결측값</a:t>
            </a:r>
            <a:r>
              <a:rPr lang="ko-KR" altLang="en-US" dirty="0">
                <a:solidFill>
                  <a:schemeClr val="accent2"/>
                </a:solidFill>
              </a:rPr>
              <a:t> 처리 연습</a:t>
            </a:r>
            <a:r>
              <a:rPr lang="en-US" altLang="ko-KR" dirty="0">
                <a:solidFill>
                  <a:schemeClr val="accent2"/>
                </a:solidFill>
              </a:rPr>
              <a:t>(1)</a:t>
            </a:r>
            <a:endParaRPr lang="ko-KR" altLang="en-US" dirty="0"/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E8030E37-3BDA-9B62-B6F3-1B18FDA1E3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788" y="1028175"/>
            <a:ext cx="11688424" cy="5208501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2000" dirty="0"/>
              <a:t>data = {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2000" dirty="0"/>
              <a:t>    "</a:t>
            </a:r>
            <a:r>
              <a:rPr lang="ko-KR" altLang="en-US" sz="2000" dirty="0"/>
              <a:t>도시</a:t>
            </a:r>
            <a:r>
              <a:rPr lang="en-US" altLang="ko-KR" sz="2000" dirty="0"/>
              <a:t>": ["</a:t>
            </a:r>
            <a:r>
              <a:rPr lang="ko-KR" altLang="en-US" sz="2000" dirty="0"/>
              <a:t>서울</a:t>
            </a:r>
            <a:r>
              <a:rPr lang="en-US" altLang="ko-KR" sz="2000" dirty="0"/>
              <a:t>", "</a:t>
            </a:r>
            <a:r>
              <a:rPr lang="ko-KR" altLang="en-US" sz="2000" dirty="0"/>
              <a:t>부산</a:t>
            </a:r>
            <a:r>
              <a:rPr lang="en-US" altLang="ko-KR" sz="2000" dirty="0"/>
              <a:t>", "</a:t>
            </a:r>
            <a:r>
              <a:rPr lang="ko-KR" altLang="en-US" sz="2000" dirty="0"/>
              <a:t>광주</a:t>
            </a:r>
            <a:r>
              <a:rPr lang="en-US" altLang="ko-KR" sz="2000" dirty="0"/>
              <a:t>", "</a:t>
            </a:r>
            <a:r>
              <a:rPr lang="ko-KR" altLang="en-US" sz="2000" dirty="0"/>
              <a:t>대구</a:t>
            </a:r>
            <a:r>
              <a:rPr lang="en-US" altLang="ko-KR" sz="2000" dirty="0"/>
              <a:t>", </a:t>
            </a:r>
            <a:r>
              <a:rPr lang="en-US" altLang="ko-KR" sz="2000" dirty="0" err="1"/>
              <a:t>np.nan</a:t>
            </a:r>
            <a:r>
              <a:rPr lang="en-US" altLang="ko-KR" sz="2000" dirty="0"/>
              <a:t>, "</a:t>
            </a:r>
            <a:r>
              <a:rPr lang="ko-KR" altLang="en-US" sz="2000" dirty="0"/>
              <a:t>춘천</a:t>
            </a:r>
            <a:r>
              <a:rPr lang="en-US" altLang="ko-KR" sz="2000" dirty="0"/>
              <a:t>"],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2000" dirty="0"/>
              <a:t>    "</a:t>
            </a:r>
            <a:r>
              <a:rPr lang="ko-KR" altLang="en-US" sz="2000" dirty="0"/>
              <a:t>미세먼지</a:t>
            </a:r>
            <a:r>
              <a:rPr lang="en-US" altLang="ko-KR" sz="2000" dirty="0"/>
              <a:t>": [45, 51, </a:t>
            </a:r>
            <a:r>
              <a:rPr lang="en-US" altLang="ko-KR" sz="2000" dirty="0" err="1"/>
              <a:t>np.nan</a:t>
            </a:r>
            <a:r>
              <a:rPr lang="en-US" altLang="ko-KR" sz="2000" dirty="0"/>
              <a:t>, 38, 49, </a:t>
            </a:r>
            <a:r>
              <a:rPr lang="en-US" altLang="ko-KR" sz="2000" dirty="0" err="1"/>
              <a:t>np.nan</a:t>
            </a:r>
            <a:r>
              <a:rPr lang="en-US" altLang="ko-KR" sz="2000" dirty="0"/>
              <a:t>],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2000" dirty="0"/>
              <a:t>    "</a:t>
            </a:r>
            <a:r>
              <a:rPr lang="ko-KR" altLang="en-US" sz="2000" dirty="0"/>
              <a:t>초미세먼지</a:t>
            </a:r>
            <a:r>
              <a:rPr lang="en-US" altLang="ko-KR" sz="2000" dirty="0"/>
              <a:t>": [20, </a:t>
            </a:r>
            <a:r>
              <a:rPr lang="en-US" altLang="ko-KR" sz="2000" dirty="0" err="1"/>
              <a:t>np.nan</a:t>
            </a:r>
            <a:r>
              <a:rPr lang="en-US" altLang="ko-KR" sz="2000" dirty="0"/>
              <a:t>, 17, 18, 22, 19],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2000" dirty="0"/>
              <a:t>    "</a:t>
            </a:r>
            <a:r>
              <a:rPr lang="ko-KR" altLang="en-US" sz="2000" dirty="0"/>
              <a:t>강수량</a:t>
            </a:r>
            <a:r>
              <a:rPr lang="en-US" altLang="ko-KR" sz="2000" dirty="0"/>
              <a:t>": [0.0, 2.5, 1.0, </a:t>
            </a:r>
            <a:r>
              <a:rPr lang="en-US" altLang="ko-KR" sz="2000" dirty="0" err="1"/>
              <a:t>np.nan</a:t>
            </a:r>
            <a:r>
              <a:rPr lang="en-US" altLang="ko-KR" sz="2000" dirty="0"/>
              <a:t>, 3.1, 0.0]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2000" dirty="0"/>
              <a:t>}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2000" dirty="0" err="1"/>
              <a:t>df</a:t>
            </a:r>
            <a:r>
              <a:rPr lang="en-US" altLang="ko-KR" sz="2000" dirty="0"/>
              <a:t> = </a:t>
            </a:r>
            <a:r>
              <a:rPr lang="en-US" altLang="ko-KR" sz="2000" dirty="0" err="1"/>
              <a:t>pd.DataFrame</a:t>
            </a:r>
            <a:r>
              <a:rPr lang="en-US" altLang="ko-KR" sz="2000" dirty="0"/>
              <a:t>(data)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E41B28D-CA64-02AB-8803-7640453B9E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2025-09-01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185355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AE4CAE-0799-346F-2417-D7CB0A5C41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195CCF-6C4A-32F9-CFE9-A233EC8AA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실습</a:t>
            </a:r>
            <a:r>
              <a:rPr lang="en-US" altLang="ko-KR" dirty="0">
                <a:solidFill>
                  <a:schemeClr val="accent2"/>
                </a:solidFill>
              </a:rPr>
              <a:t>4. </a:t>
            </a:r>
            <a:r>
              <a:rPr lang="ko-KR" altLang="en-US" dirty="0">
                <a:solidFill>
                  <a:schemeClr val="accent2"/>
                </a:solidFill>
              </a:rPr>
              <a:t>통계함수</a:t>
            </a:r>
            <a:r>
              <a:rPr lang="en-US" altLang="ko-KR" dirty="0">
                <a:solidFill>
                  <a:schemeClr val="accent2"/>
                </a:solidFill>
              </a:rPr>
              <a:t>·</a:t>
            </a:r>
            <a:r>
              <a:rPr lang="ko-KR" altLang="en-US" dirty="0" err="1">
                <a:solidFill>
                  <a:schemeClr val="accent2"/>
                </a:solidFill>
              </a:rPr>
              <a:t>결측값</a:t>
            </a:r>
            <a:r>
              <a:rPr lang="ko-KR" altLang="en-US" dirty="0">
                <a:solidFill>
                  <a:schemeClr val="accent2"/>
                </a:solidFill>
              </a:rPr>
              <a:t> 처리 연습</a:t>
            </a:r>
            <a:r>
              <a:rPr lang="en-US" altLang="ko-KR" dirty="0">
                <a:solidFill>
                  <a:schemeClr val="accent2"/>
                </a:solidFill>
              </a:rPr>
              <a:t>(2)</a:t>
            </a:r>
            <a:endParaRPr lang="ko-KR" altLang="en-US" dirty="0"/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38ECA97B-7949-96CE-5BF4-53D3069793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788" y="1028175"/>
            <a:ext cx="11688424" cy="5208501"/>
          </a:xfrm>
        </p:spPr>
        <p:txBody>
          <a:bodyPr>
            <a:noAutofit/>
          </a:bodyPr>
          <a:lstStyle/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altLang="en-US" sz="2400" dirty="0"/>
              <a:t>‘미세먼지’ 컬럼의 평균과 중앙값을 구하세요</a:t>
            </a:r>
            <a:r>
              <a:rPr lang="en-US" altLang="ko-KR" sz="2400" dirty="0"/>
              <a:t>.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altLang="en-US" sz="2400" dirty="0"/>
              <a:t>‘초미세먼지’ 컬럼의 최댓값과 최솟값을 구하세요</a:t>
            </a:r>
            <a:r>
              <a:rPr lang="en-US" altLang="ko-KR" sz="2400" dirty="0"/>
              <a:t>.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altLang="en-US" sz="2400" dirty="0"/>
              <a:t>각 컬럼별 </a:t>
            </a:r>
            <a:r>
              <a:rPr lang="ko-KR" altLang="en-US" sz="2400" dirty="0" err="1"/>
              <a:t>결측값</a:t>
            </a:r>
            <a:r>
              <a:rPr lang="ko-KR" altLang="en-US" sz="2400" dirty="0"/>
              <a:t> 개수를 구하세요</a:t>
            </a:r>
            <a:r>
              <a:rPr lang="en-US" altLang="ko-KR" sz="2400" dirty="0"/>
              <a:t>.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altLang="en-US" sz="2400" dirty="0" err="1"/>
              <a:t>결측값이</a:t>
            </a:r>
            <a:r>
              <a:rPr lang="ko-KR" altLang="en-US" sz="2400" dirty="0"/>
              <a:t> 하나라도 있는 행을 모두 삭제한 뒤</a:t>
            </a:r>
            <a:r>
              <a:rPr lang="en-US" altLang="ko-KR" sz="2400" dirty="0"/>
              <a:t>, </a:t>
            </a:r>
            <a:r>
              <a:rPr lang="ko-KR" altLang="en-US" sz="2400" dirty="0"/>
              <a:t>남은 데이터의 ‘초미세먼지’ 평균을 구하세요</a:t>
            </a:r>
            <a:r>
              <a:rPr lang="en-US" altLang="ko-KR" sz="2400" dirty="0"/>
              <a:t>.</a:t>
            </a:r>
          </a:p>
          <a:p>
            <a:pPr marL="514350" indent="-514350">
              <a:lnSpc>
                <a:spcPct val="150000"/>
              </a:lnSpc>
              <a:buFont typeface="Wingdings" panose="05000000000000000000" pitchFamily="2" charset="2"/>
              <a:buAutoNum type="arabicPeriod"/>
            </a:pPr>
            <a:r>
              <a:rPr lang="ko-KR" altLang="en-US" sz="2400" dirty="0" err="1"/>
              <a:t>결측값을</a:t>
            </a:r>
            <a:r>
              <a:rPr lang="ko-KR" altLang="en-US" sz="2400" dirty="0"/>
              <a:t> 모두 </a:t>
            </a:r>
            <a:r>
              <a:rPr lang="en-US" altLang="ko-KR" sz="2400" dirty="0"/>
              <a:t>0</a:t>
            </a:r>
            <a:r>
              <a:rPr lang="ko-KR" altLang="en-US" sz="2400" dirty="0"/>
              <a:t>으로 채운 뒤</a:t>
            </a:r>
            <a:r>
              <a:rPr lang="en-US" altLang="ko-KR" sz="2400" dirty="0"/>
              <a:t>, ‘</a:t>
            </a:r>
            <a:r>
              <a:rPr lang="ko-KR" altLang="en-US" sz="2400" dirty="0" err="1"/>
              <a:t>미세먼지’와</a:t>
            </a:r>
            <a:r>
              <a:rPr lang="ko-KR" altLang="en-US" sz="2400" dirty="0"/>
              <a:t> ‘</a:t>
            </a:r>
            <a:r>
              <a:rPr lang="ko-KR" altLang="en-US" sz="2400" dirty="0" err="1"/>
              <a:t>초미세먼지’의</a:t>
            </a:r>
            <a:r>
              <a:rPr lang="ko-KR" altLang="en-US" sz="2400" dirty="0"/>
              <a:t> 합계를 각각 구하세요</a:t>
            </a:r>
            <a:r>
              <a:rPr lang="en-US" altLang="ko-KR" sz="2400" dirty="0"/>
              <a:t>.</a:t>
            </a:r>
            <a:endParaRPr lang="ko-KR" altLang="en-US" sz="2400" dirty="0"/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altLang="en-US" sz="2400" dirty="0"/>
              <a:t>‘미세먼지’ 컬럼의 </a:t>
            </a:r>
            <a:r>
              <a:rPr lang="ko-KR" altLang="en-US" sz="2400" dirty="0" err="1"/>
              <a:t>결측값을</a:t>
            </a:r>
            <a:r>
              <a:rPr lang="ko-KR" altLang="en-US" sz="2400" dirty="0"/>
              <a:t> 평균값으로 채운 뒤</a:t>
            </a:r>
            <a:r>
              <a:rPr lang="en-US" altLang="ko-KR" sz="2400" dirty="0"/>
              <a:t>, </a:t>
            </a:r>
            <a:r>
              <a:rPr lang="ko-KR" altLang="en-US" sz="2400" dirty="0"/>
              <a:t>그 표준편차를 구하세요</a:t>
            </a:r>
            <a:r>
              <a:rPr lang="en-US" altLang="ko-KR" sz="2400" dirty="0"/>
              <a:t>.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345EC0B-7B0F-FB3C-7592-522FF1B06C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2025-09-01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103347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048508-AAA0-ABBB-4AA1-756029F1E9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A3E9F74D-109B-6AF9-777B-3CFA92906B71}"/>
              </a:ext>
            </a:extLst>
          </p:cNvPr>
          <p:cNvSpPr txBox="1">
            <a:spLocks/>
          </p:cNvSpPr>
          <p:nvPr/>
        </p:nvSpPr>
        <p:spPr>
          <a:xfrm>
            <a:off x="1524000" y="2555530"/>
            <a:ext cx="9144000" cy="111610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29593714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084040-2AC8-C5E7-82AD-B4DE151CEE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9994FEE-93F1-9A96-462A-EEE01370CCDC}"/>
              </a:ext>
            </a:extLst>
          </p:cNvPr>
          <p:cNvSpPr txBox="1"/>
          <p:nvPr/>
        </p:nvSpPr>
        <p:spPr>
          <a:xfrm>
            <a:off x="3674527" y="2600493"/>
            <a:ext cx="484299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Pandas</a:t>
            </a:r>
            <a:r>
              <a:rPr lang="ko-KR" altLang="en-US" sz="6000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의</a:t>
            </a:r>
            <a:endParaRPr lang="en-US" altLang="ko-KR" sz="6000" dirty="0">
              <a:solidFill>
                <a:schemeClr val="accent2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algn="ctr"/>
            <a:r>
              <a:rPr lang="ko-KR" altLang="en-US" sz="6000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핵심 자료구조</a:t>
            </a:r>
            <a:endParaRPr lang="en-US" altLang="ko-KR" sz="6000" dirty="0">
              <a:solidFill>
                <a:schemeClr val="accent2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83190529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1">
      <a:majorFont>
        <a:latin typeface="Pretendard Black"/>
        <a:ea typeface="Pretendard Black"/>
        <a:cs typeface=""/>
      </a:majorFont>
      <a:minorFont>
        <a:latin typeface="Pretendard Medium"/>
        <a:ea typeface="Pretendard Mediu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8403</TotalTime>
  <Words>2969</Words>
  <Application>Microsoft Office PowerPoint</Application>
  <PresentationFormat>와이드스크린</PresentationFormat>
  <Paragraphs>384</Paragraphs>
  <Slides>88</Slides>
  <Notes>16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88</vt:i4>
      </vt:variant>
    </vt:vector>
  </HeadingPairs>
  <TitlesOfParts>
    <vt:vector size="97" baseType="lpstr">
      <vt:lpstr>G마켓 산스 TTF Bold</vt:lpstr>
      <vt:lpstr>Pretendard Black</vt:lpstr>
      <vt:lpstr>메이플스토리</vt:lpstr>
      <vt:lpstr>Wingdings</vt:lpstr>
      <vt:lpstr>Pretendard Medium</vt:lpstr>
      <vt:lpstr>Pretendard Light</vt:lpstr>
      <vt:lpstr>Kim jung chul Gothic Regular</vt:lpstr>
      <vt:lpstr>Arial</vt:lpstr>
      <vt:lpstr>1_Office 테마</vt:lpstr>
      <vt:lpstr>PowerPoint 프레젠테이션</vt:lpstr>
      <vt:lpstr>PowerPoint 프레젠테이션</vt:lpstr>
      <vt:lpstr>PowerPoint 프레젠테이션</vt:lpstr>
      <vt:lpstr>Pandas</vt:lpstr>
      <vt:lpstr>Pandas의 주요 특징</vt:lpstr>
      <vt:lpstr>Pandas 설치</vt:lpstr>
      <vt:lpstr>Pandas 사용 준비</vt:lpstr>
      <vt:lpstr>Pandas 공식 문서</vt:lpstr>
      <vt:lpstr>PowerPoint 프레젠테이션</vt:lpstr>
      <vt:lpstr>PowerPoint 프레젠테이션</vt:lpstr>
      <vt:lpstr>Series </vt:lpstr>
      <vt:lpstr>Series </vt:lpstr>
      <vt:lpstr>Series 생성(1) </vt:lpstr>
      <vt:lpstr>Series 생성(2)</vt:lpstr>
      <vt:lpstr>Series 생성(3) </vt:lpstr>
      <vt:lpstr>Series 생성(4)</vt:lpstr>
      <vt:lpstr>Series 주요 속성</vt:lpstr>
      <vt:lpstr>Series 주요 속성</vt:lpstr>
      <vt:lpstr>Series 연산(1)</vt:lpstr>
      <vt:lpstr>Series 연산(2)</vt:lpstr>
      <vt:lpstr>실습1. Series 연습(1)</vt:lpstr>
      <vt:lpstr>실습1. Series 연습(2)</vt:lpstr>
      <vt:lpstr>PowerPoint 프레젠테이션</vt:lpstr>
      <vt:lpstr>DataFrame </vt:lpstr>
      <vt:lpstr>DataFrame </vt:lpstr>
      <vt:lpstr>DataFrame 생성(1) </vt:lpstr>
      <vt:lpstr>DataFrame 생성(2) </vt:lpstr>
      <vt:lpstr>DataFrame 생성(3) </vt:lpstr>
      <vt:lpstr>DataFrame 생성(4) </vt:lpstr>
      <vt:lpstr>DataFrame 생성(5) </vt:lpstr>
      <vt:lpstr>DataFrame의 주요 속성 및 메서드</vt:lpstr>
      <vt:lpstr>DataFrame의 주요 속성 및 메서드</vt:lpstr>
      <vt:lpstr>실습2. DataFrame 연습(1)</vt:lpstr>
      <vt:lpstr>실습2. DataFrame 연습(2)</vt:lpstr>
      <vt:lpstr>PowerPoint 프레젠테이션</vt:lpstr>
      <vt:lpstr>데이터 입출력</vt:lpstr>
      <vt:lpstr>CSV 파일 불러오기</vt:lpstr>
      <vt:lpstr>CSV 파일 불러오기</vt:lpstr>
      <vt:lpstr>CSV 파일로 저장</vt:lpstr>
      <vt:lpstr>CSV 파일로 저장</vt:lpstr>
      <vt:lpstr>Excel 파일 불러오기</vt:lpstr>
      <vt:lpstr>Excel 파일 불러오기</vt:lpstr>
      <vt:lpstr>Excel 파일 불러오기</vt:lpstr>
      <vt:lpstr>Excel 파일로 저장</vt:lpstr>
      <vt:lpstr>Excel 파일로 저장</vt:lpstr>
      <vt:lpstr>JSON 파일 입출력</vt:lpstr>
      <vt:lpstr>PowerPoint 프레젠테이션</vt:lpstr>
      <vt:lpstr>데이터 미리보기 (head, tail)</vt:lpstr>
      <vt:lpstr>데이터 미리보기 (head, tail)</vt:lpstr>
      <vt:lpstr>데이터 미리보기 (head, tail)</vt:lpstr>
      <vt:lpstr>데이터 요약 정보 (info)</vt:lpstr>
      <vt:lpstr>데이터 요약 정보 (info)</vt:lpstr>
      <vt:lpstr>데이터 요약 정보 (describe)</vt:lpstr>
      <vt:lpstr>데이터 요약 정보 (describe)</vt:lpstr>
      <vt:lpstr>PowerPoint 프레젠테이션</vt:lpstr>
      <vt:lpstr>PowerPoint 프레젠테이션</vt:lpstr>
      <vt:lpstr>인덱싱</vt:lpstr>
      <vt:lpstr>슬라이싱</vt:lpstr>
      <vt:lpstr>PowerPoint 프레젠테이션</vt:lpstr>
      <vt:lpstr>iloc</vt:lpstr>
      <vt:lpstr>iloc</vt:lpstr>
      <vt:lpstr>iloc</vt:lpstr>
      <vt:lpstr>iloc</vt:lpstr>
      <vt:lpstr>iloc</vt:lpstr>
      <vt:lpstr>iloc</vt:lpstr>
      <vt:lpstr>loc</vt:lpstr>
      <vt:lpstr>loc</vt:lpstr>
      <vt:lpstr>loc</vt:lpstr>
      <vt:lpstr>loc</vt:lpstr>
      <vt:lpstr>실습3. iloc, loc연습(1)</vt:lpstr>
      <vt:lpstr>실습3. iloc, loc연습(2)</vt:lpstr>
      <vt:lpstr>PowerPoint 프레젠테이션</vt:lpstr>
      <vt:lpstr>주요 통계 함수</vt:lpstr>
      <vt:lpstr>주요 통계 함수</vt:lpstr>
      <vt:lpstr>주요 통계 함수</vt:lpstr>
      <vt:lpstr>주요 통계 함수</vt:lpstr>
      <vt:lpstr>PowerPoint 프레젠테이션</vt:lpstr>
      <vt:lpstr>결측값</vt:lpstr>
      <vt:lpstr>결측값 탐지: isnull(), notnull()</vt:lpstr>
      <vt:lpstr>결측값 탐지: isnull(), notnull()</vt:lpstr>
      <vt:lpstr>결측값 탐지: isnull(), notnull()</vt:lpstr>
      <vt:lpstr>결측값 제거: dropna()</vt:lpstr>
      <vt:lpstr>결측값 제거: dropna()</vt:lpstr>
      <vt:lpstr>결측값 대체(채우기): fillna()</vt:lpstr>
      <vt:lpstr>결측값 대체(채우기): fillna()</vt:lpstr>
      <vt:lpstr>실습4. 통계함수·결측값 처리 연습(1)</vt:lpstr>
      <vt:lpstr>실습4. 통계함수·결측값 처리 연습(2)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x</dc:title>
  <dc:creator>spreatics</dc:creator>
  <cp:lastModifiedBy>On Coding</cp:lastModifiedBy>
  <cp:revision>581</cp:revision>
  <dcterms:created xsi:type="dcterms:W3CDTF">2023-01-31T04:26:23Z</dcterms:created>
  <dcterms:modified xsi:type="dcterms:W3CDTF">2025-09-01T01:01:24Z</dcterms:modified>
</cp:coreProperties>
</file>